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3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51" d="100"/>
          <a:sy n="51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D46C-9F77-475B-8CF7-CE1BEE69E3D5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D4D3-A509-4CB2-A2EA-DF725B5AF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93F639-4D71-4FF8-B0FB-63D5A53BEF4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0FD22B-DAE0-4611-9F86-9A2BF3459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FD22B-DAE0-4611-9F86-9A2BF3459C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 Review!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Geosphere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Hydrosphere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tx1"/>
                </a:solidFill>
              </a:rPr>
              <a:t>Atmosphere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Biosphere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volutionkj.wikispaces.com/file/view/adaptive_radiation.gif/122842909/adaptive_radi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267200" cy="2743200"/>
          </a:xfrm>
          <a:prstGeom prst="rect">
            <a:avLst/>
          </a:prstGeom>
          <a:noFill/>
        </p:spPr>
      </p:pic>
      <p:pic>
        <p:nvPicPr>
          <p:cNvPr id="1032" name="Picture 8" descr="http://www.globalchange.umich.edu/globalchange2/current/lectures/biodiversity/char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3886200" cy="2895600"/>
          </a:xfrm>
          <a:prstGeom prst="rect">
            <a:avLst/>
          </a:prstGeom>
          <a:noFill/>
        </p:spPr>
      </p:pic>
      <p:pic>
        <p:nvPicPr>
          <p:cNvPr id="1034" name="Picture 10" descr="http://lh4.ggpht.com/_yItZwKwfM-I/TZC3qsaJERI/AAAAAAAABWI/X9nW8A8Wdto/Speciation-evolution_thumb%5B25%5D.jpg?imgmax=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48225" cy="378142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a/a5/Phanerozoic_Biodiversity.png/300px-Phanerozoic_Biodivers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455894"/>
            <a:ext cx="5257800" cy="340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dec.ny.gov/images/administration_images/carbon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29199" cy="3781425"/>
          </a:xfrm>
          <a:prstGeom prst="rect">
            <a:avLst/>
          </a:prstGeom>
          <a:noFill/>
        </p:spPr>
      </p:pic>
      <p:pic>
        <p:nvPicPr>
          <p:cNvPr id="25610" name="Picture 10" descr="File:Nitrogen Cycl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4876800" cy="3200400"/>
          </a:xfrm>
          <a:prstGeom prst="rect">
            <a:avLst/>
          </a:prstGeom>
          <a:noFill/>
        </p:spPr>
      </p:pic>
      <p:pic>
        <p:nvPicPr>
          <p:cNvPr id="25614" name="Picture 14" descr="http://www-k12.atmos.washington.edu/k12/pilot/water_cycle/water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3657600"/>
          </a:xfrm>
          <a:prstGeom prst="rect">
            <a:avLst/>
          </a:prstGeom>
          <a:noFill/>
        </p:spPr>
      </p:pic>
      <p:pic>
        <p:nvPicPr>
          <p:cNvPr id="25616" name="Picture 16" descr="http://www.shmoop.com/images/biology/biobook_eco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52800"/>
            <a:ext cx="4343400" cy="35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172" y="0"/>
            <a:ext cx="46248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1"/>
            <a:ext cx="4724400" cy="3047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b="11547"/>
          <a:stretch>
            <a:fillRect/>
          </a:stretch>
        </p:blipFill>
        <p:spPr bwMode="auto">
          <a:xfrm>
            <a:off x="4419600" y="3939343"/>
            <a:ext cx="4724400" cy="2918657"/>
          </a:xfrm>
          <a:prstGeom prst="rect">
            <a:avLst/>
          </a:prstGeom>
          <a:noFill/>
        </p:spPr>
      </p:pic>
      <p:pic>
        <p:nvPicPr>
          <p:cNvPr id="4" name="Picture 2" descr="D:\enger\0049.PIC"/>
          <p:cNvPicPr>
            <a:picLocks noChangeAspect="1" noChangeArrowheads="1"/>
          </p:cNvPicPr>
          <p:nvPr/>
        </p:nvPicPr>
        <p:blipFill>
          <a:blip r:embed="rId5" cstate="print"/>
          <a:srcRect l="20000"/>
          <a:stretch>
            <a:fillRect/>
          </a:stretch>
        </p:blipFill>
        <p:spPr bwMode="auto">
          <a:xfrm>
            <a:off x="-1" y="0"/>
            <a:ext cx="44958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55" y="3200400"/>
            <a:ext cx="62864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ge Structures.jpg                                             0001770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t="19188" r="1695" b="9818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</p:spPr>
      </p:pic>
      <p:pic>
        <p:nvPicPr>
          <p:cNvPr id="33" name="Picture 5" descr="Fig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Group 64"/>
          <p:cNvGraphicFramePr>
            <a:graphicFrameLocks/>
          </p:cNvGraphicFramePr>
          <p:nvPr/>
        </p:nvGraphicFramePr>
        <p:xfrm>
          <a:off x="6019800" y="3352804"/>
          <a:ext cx="3124200" cy="3505196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Country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TFR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7.68 (highest)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Afghanistan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World Average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1.20 (lowest)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Agricultural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Revolution (1960s)</a:t>
            </a:r>
          </a:p>
          <a:p>
            <a:pPr lvl="1"/>
            <a:r>
              <a:rPr lang="en-US" dirty="0" smtClean="0"/>
              <a:t>Boosted food production with </a:t>
            </a:r>
            <a:r>
              <a:rPr lang="en-US" u="sng" dirty="0" smtClean="0"/>
              <a:t>mechanization</a:t>
            </a:r>
            <a:r>
              <a:rPr lang="en-US" dirty="0" smtClean="0"/>
              <a:t>, superior </a:t>
            </a:r>
            <a:r>
              <a:rPr lang="en-US" u="sng" dirty="0" smtClean="0"/>
              <a:t>crop breeding</a:t>
            </a:r>
            <a:r>
              <a:rPr lang="en-US" dirty="0" smtClean="0"/>
              <a:t>, and high inputs of </a:t>
            </a:r>
            <a:r>
              <a:rPr lang="en-US" u="sng" dirty="0" smtClean="0"/>
              <a:t>water</a:t>
            </a:r>
            <a:r>
              <a:rPr lang="en-US" dirty="0" smtClean="0"/>
              <a:t>, </a:t>
            </a:r>
            <a:r>
              <a:rPr lang="en-US" u="sng" dirty="0" smtClean="0"/>
              <a:t>fertilizer</a:t>
            </a:r>
            <a:r>
              <a:rPr lang="en-US" dirty="0" smtClean="0"/>
              <a:t>, </a:t>
            </a:r>
            <a:r>
              <a:rPr lang="en-US" u="sng" dirty="0" smtClean="0"/>
              <a:t>pesticides</a:t>
            </a:r>
            <a:r>
              <a:rPr lang="en-US" dirty="0" smtClean="0"/>
              <a:t>, and </a:t>
            </a:r>
            <a:r>
              <a:rPr lang="en-US" u="sng" dirty="0" smtClean="0"/>
              <a:t>energy (FF)</a:t>
            </a:r>
            <a:endParaRPr lang="en-US" dirty="0" smtClean="0"/>
          </a:p>
          <a:p>
            <a:r>
              <a:rPr lang="en-US" dirty="0" smtClean="0"/>
              <a:t>Industrial agriculture – unsustainable!</a:t>
            </a:r>
          </a:p>
          <a:p>
            <a:pPr lvl="1"/>
            <a:r>
              <a:rPr lang="en-US" dirty="0" smtClean="0"/>
              <a:t>CAFOs</a:t>
            </a:r>
          </a:p>
          <a:p>
            <a:pPr lvl="1"/>
            <a:r>
              <a:rPr lang="en-US" u="sng" dirty="0" err="1" smtClean="0"/>
              <a:t>Monocropping</a:t>
            </a:r>
            <a:r>
              <a:rPr lang="en-US" dirty="0" smtClean="0"/>
              <a:t>, </a:t>
            </a:r>
            <a:r>
              <a:rPr lang="en-US" u="sng" dirty="0" smtClean="0"/>
              <a:t>high-input</a:t>
            </a:r>
            <a:r>
              <a:rPr lang="en-US" dirty="0" smtClean="0"/>
              <a:t>, dependent on </a:t>
            </a:r>
            <a:r>
              <a:rPr lang="en-US" u="sng" dirty="0" smtClean="0"/>
              <a:t>few crops</a:t>
            </a:r>
            <a:r>
              <a:rPr lang="en-US" dirty="0" smtClean="0"/>
              <a:t> w/ low genetic diversity (</a:t>
            </a:r>
            <a:r>
              <a:rPr lang="en-US" u="sng" dirty="0" smtClean="0"/>
              <a:t>corn</a:t>
            </a:r>
            <a:r>
              <a:rPr lang="en-US" dirty="0" smtClean="0"/>
              <a:t>, </a:t>
            </a:r>
            <a:r>
              <a:rPr lang="en-US" u="sng" dirty="0" smtClean="0"/>
              <a:t>wheat</a:t>
            </a:r>
            <a:r>
              <a:rPr lang="en-US" dirty="0" smtClean="0"/>
              <a:t> &amp; </a:t>
            </a:r>
            <a:r>
              <a:rPr lang="en-US" u="sng" dirty="0" smtClean="0"/>
              <a:t>rice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okeanos-foundation.org/wordpressblog/wp-content/uploads/2012/06/Ecosystem-Overfish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10000"/>
            <a:ext cx="4953000" cy="304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862" y="0"/>
            <a:ext cx="49661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awsassets.panda.org/img/overfish_img2_v2_copy_1_3503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038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tewardshipcommunity.com/uploads/pics/4.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9474" cy="3505200"/>
          </a:xfrm>
          <a:prstGeom prst="rect">
            <a:avLst/>
          </a:prstGeom>
          <a:noFill/>
        </p:spPr>
      </p:pic>
      <p:pic>
        <p:nvPicPr>
          <p:cNvPr id="1028" name="Picture 4" descr="http://condaminealliance.kingfishercreative.com.au/img/page-images/projects/CA_SustainableAg_Illustration_A3-01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81349"/>
            <a:ext cx="8915400" cy="367665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43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arth 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939" y="0"/>
            <a:ext cx="4585061" cy="2971800"/>
          </a:xfrm>
          <a:prstGeom prst="rect">
            <a:avLst/>
          </a:prstGeom>
          <a:noFill/>
        </p:spPr>
      </p:pic>
      <p:pic>
        <p:nvPicPr>
          <p:cNvPr id="1032" name="Picture 8" descr="http://www.age-of-the-sage.org/tectonic_plates/volcanoes_earthquak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5124"/>
            <a:ext cx="7620000" cy="3952876"/>
          </a:xfrm>
          <a:prstGeom prst="rect">
            <a:avLst/>
          </a:prstGeom>
          <a:noFill/>
        </p:spPr>
      </p:pic>
      <p:pic>
        <p:nvPicPr>
          <p:cNvPr id="1034" name="Picture 10" descr="http://earth.rice.edu/mtpe/geo/geosphere/topics/plates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57199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http://img.sparknotes.com/figures/A/a4d938a405b10475f48eea440b31bab3/Soil_Horiz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399" y="2590800"/>
            <a:ext cx="4419601" cy="4267200"/>
          </a:xfrm>
          <a:prstGeom prst="rect">
            <a:avLst/>
          </a:prstGeom>
          <a:noFill/>
        </p:spPr>
      </p:pic>
      <p:pic>
        <p:nvPicPr>
          <p:cNvPr id="21510" name="Picture 6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7018" cy="4343400"/>
          </a:xfrm>
          <a:prstGeom prst="rect">
            <a:avLst/>
          </a:prstGeom>
          <a:noFill/>
        </p:spPr>
      </p:pic>
      <p:pic>
        <p:nvPicPr>
          <p:cNvPr id="21512" name="Picture 8" descr="http://upload.wikimedia.org/wikipedia/commons/8/80/SoilTexture_US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810000" cy="2971800"/>
          </a:xfrm>
          <a:prstGeom prst="rect">
            <a:avLst/>
          </a:prstGeom>
          <a:noFill/>
        </p:spPr>
      </p:pic>
      <p:pic>
        <p:nvPicPr>
          <p:cNvPr id="21514" name="Picture 10" descr="http://classconnection.s3.amazonaws.com/790/flashcards/529790/png/screen_shot_2012-10-13_at_20055_pm13501620678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6244" y="0"/>
            <a:ext cx="397775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0/04/Aquifer_en.svg/672px-Aquifer_en.svg.png"/>
          <p:cNvPicPr>
            <a:picLocks noChangeAspect="1" noChangeArrowheads="1"/>
          </p:cNvPicPr>
          <p:nvPr/>
        </p:nvPicPr>
        <p:blipFill>
          <a:blip r:embed="rId2"/>
          <a:srcRect b="40199"/>
          <a:stretch>
            <a:fillRect/>
          </a:stretch>
        </p:blipFill>
        <p:spPr bwMode="auto">
          <a:xfrm>
            <a:off x="0" y="0"/>
            <a:ext cx="6019801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ttp://www.naturalnews.com/images/Ogallal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895600" cy="3276600"/>
          </a:xfrm>
          <a:prstGeom prst="rect">
            <a:avLst/>
          </a:prstGeom>
          <a:noFill/>
        </p:spPr>
      </p:pic>
      <p:pic>
        <p:nvPicPr>
          <p:cNvPr id="20486" name="Picture 6" descr="http://water.usgs.gov/edu/pictures/watercyclekids/earth-water-distribution-kids-scre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343400" cy="3733800"/>
          </a:xfrm>
          <a:prstGeom prst="rect">
            <a:avLst/>
          </a:prstGeom>
          <a:noFill/>
        </p:spPr>
      </p:pic>
      <p:pic>
        <p:nvPicPr>
          <p:cNvPr id="20488" name="Picture 8" descr="http://arizonaexperience.org/sites/arizonaexperience.org/files/base_images/arizonas-water-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8800" y="32766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nsidc.org/sites/nsidc.org/files/images/coriol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3048000" cy="3269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burro.case.edu/denise/Spring03/Jan16/seas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19800" cy="3781425"/>
          </a:xfrm>
          <a:prstGeom prst="rect">
            <a:avLst/>
          </a:prstGeom>
          <a:noFill/>
        </p:spPr>
      </p:pic>
      <p:pic>
        <p:nvPicPr>
          <p:cNvPr id="16388" name="Picture 4" descr="http://www.mendipweather.co.uk/image/data/bossblog/3d_hadley_md.v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799" y="2895600"/>
            <a:ext cx="5029201" cy="3962400"/>
          </a:xfrm>
          <a:prstGeom prst="rect">
            <a:avLst/>
          </a:prstGeom>
          <a:noFill/>
        </p:spPr>
      </p:pic>
      <p:pic>
        <p:nvPicPr>
          <p:cNvPr id="16392" name="Picture 8" descr="http://mail.colonial.net/%7Ehkaiter/AaaimagesNEW/weather-atmosphere-laye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3962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2" name="Picture 6" descr="http://geocurrents.info/wp-content/uploads/2012/08/El_N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bio.miami.edu/dana/pix/bio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886199"/>
          </a:xfrm>
          <a:prstGeom prst="rect">
            <a:avLst/>
          </a:prstGeom>
          <a:noFill/>
        </p:spPr>
      </p:pic>
      <p:pic>
        <p:nvPicPr>
          <p:cNvPr id="22534" name="Picture 6" descr="http://niral_bhavsar.home.comcast.net/%7Eniral_bhavsar/coniferous/images/climatogr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038600" cy="3124199"/>
          </a:xfrm>
          <a:prstGeom prst="rect">
            <a:avLst/>
          </a:prstGeom>
          <a:noFill/>
        </p:spPr>
      </p:pic>
      <p:pic>
        <p:nvPicPr>
          <p:cNvPr id="22532" name="Picture 4" descr="http://207.239.98.140/upperschool/science/Classes/apes/text/biome%20triang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550" y="3810000"/>
            <a:ext cx="51244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sciencebitz.com/wp-content/uploads/2009/05/net-primary-produ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0"/>
            <a:ext cx="3352800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prosperouswaydown.com/wp-content/uploads/2012/01/pyramidecologic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21112" cy="6858000"/>
          </a:xfrm>
          <a:prstGeom prst="rect">
            <a:avLst/>
          </a:prstGeom>
          <a:noFill/>
        </p:spPr>
      </p:pic>
      <p:pic>
        <p:nvPicPr>
          <p:cNvPr id="23556" name="Picture 4" descr="http://www.globalchange.umich.edu/gctext/Inquiries/Inquiries_by_Unit/Unit_4_files/image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0"/>
            <a:ext cx="4038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highered.mcgraw-hill.com/sites/dl/free/0073212040/63820/040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10000"/>
            <a:ext cx="4343399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shelledy.mesa.k12.co.us/staff/computerlab/images/KFW_Animals_Food_We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3967747"/>
          </a:xfrm>
          <a:prstGeom prst="rect">
            <a:avLst/>
          </a:prstGeom>
          <a:noFill/>
        </p:spPr>
      </p:pic>
      <p:pic>
        <p:nvPicPr>
          <p:cNvPr id="24580" name="Picture 4" descr="http://greatneck.k12.ny.us/GNPS/SHS/dept/science/krauz/bio_h/images/53_01InterspeciesInteract_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505200"/>
            <a:ext cx="4800600" cy="3352800"/>
          </a:xfrm>
          <a:prstGeom prst="rect">
            <a:avLst/>
          </a:prstGeom>
          <a:noFill/>
        </p:spPr>
      </p:pic>
      <p:pic>
        <p:nvPicPr>
          <p:cNvPr id="2050" name="Picture 2" descr="http://faculty.southwest.tn.edu/rburkett/001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8735" y="1"/>
            <a:ext cx="497526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97</Words>
  <Application>Microsoft Office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Super Review!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Agricultural System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Walk</dc:creator>
  <cp:lastModifiedBy>District117</cp:lastModifiedBy>
  <cp:revision>98</cp:revision>
  <dcterms:created xsi:type="dcterms:W3CDTF">2006-08-16T00:00:00Z</dcterms:created>
  <dcterms:modified xsi:type="dcterms:W3CDTF">2018-05-01T13:00:37Z</dcterms:modified>
</cp:coreProperties>
</file>