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91F7C-4B46-4DF5-8572-9061F1EC85CB}" type="datetimeFigureOut">
              <a:rPr lang="en-US" smtClean="0"/>
              <a:pPr/>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EF329-C6A0-431E-BD8F-7888528A8683}" type="slidenum">
              <a:rPr lang="en-US" smtClean="0"/>
              <a:pPr/>
              <a:t>‹#›</a:t>
            </a:fld>
            <a:endParaRPr lang="en-US"/>
          </a:p>
        </p:txBody>
      </p:sp>
    </p:spTree>
    <p:extLst>
      <p:ext uri="{BB962C8B-B14F-4D97-AF65-F5344CB8AC3E}">
        <p14:creationId xmlns:p14="http://schemas.microsoft.com/office/powerpoint/2010/main" val="211783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EF329-C6A0-431E-BD8F-7888528A8683}" type="slidenum">
              <a:rPr lang="en-US" smtClean="0"/>
              <a:pPr/>
              <a:t>5</a:t>
            </a:fld>
            <a:endParaRPr lang="en-US"/>
          </a:p>
        </p:txBody>
      </p:sp>
    </p:spTree>
    <p:extLst>
      <p:ext uri="{BB962C8B-B14F-4D97-AF65-F5344CB8AC3E}">
        <p14:creationId xmlns:p14="http://schemas.microsoft.com/office/powerpoint/2010/main" val="399742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32BFE9B-D632-4DC7-866B-A92A98B24125}" type="datetimeFigureOut">
              <a:rPr lang="en-US" smtClean="0"/>
              <a:pPr/>
              <a:t>8/27/2015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F7CE58C-6BC2-4B82-81F2-16E370BFAE42}"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FE9B-D632-4DC7-866B-A92A98B24125}" type="datetimeFigureOut">
              <a:rPr lang="en-US" smtClean="0"/>
              <a:pPr/>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E58C-6BC2-4B82-81F2-16E370BFAE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FE9B-D632-4DC7-866B-A92A98B24125}" type="datetimeFigureOut">
              <a:rPr lang="en-US" smtClean="0"/>
              <a:pPr/>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E58C-6BC2-4B82-81F2-16E370BFAE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2BFE9B-D632-4DC7-866B-A92A98B24125}" type="datetimeFigureOut">
              <a:rPr lang="en-US" smtClean="0"/>
              <a:pPr/>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E58C-6BC2-4B82-81F2-16E370BFAE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BFE9B-D632-4DC7-866B-A92A98B24125}" type="datetimeFigureOut">
              <a:rPr lang="en-US" smtClean="0"/>
              <a:pPr/>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E58C-6BC2-4B82-81F2-16E370BFAE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32BFE9B-D632-4DC7-866B-A92A98B24125}" type="datetimeFigureOut">
              <a:rPr lang="en-US" smtClean="0"/>
              <a:pPr/>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E58C-6BC2-4B82-81F2-16E370BFAE42}"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2BFE9B-D632-4DC7-866B-A92A98B24125}" type="datetimeFigureOut">
              <a:rPr lang="en-US" smtClean="0"/>
              <a:pPr/>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CE58C-6BC2-4B82-81F2-16E370BFAE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BFE9B-D632-4DC7-866B-A92A98B24125}" type="datetimeFigureOut">
              <a:rPr lang="en-US" smtClean="0"/>
              <a:pPr/>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CE58C-6BC2-4B82-81F2-16E370BFAE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BFE9B-D632-4DC7-866B-A92A98B24125}" type="datetimeFigureOut">
              <a:rPr lang="en-US" smtClean="0"/>
              <a:pPr/>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CE58C-6BC2-4B82-81F2-16E370BFAE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32BFE9B-D632-4DC7-866B-A92A98B24125}" type="datetimeFigureOut">
              <a:rPr lang="en-US" smtClean="0"/>
              <a:pPr/>
              <a:t>8/27/2015</a:t>
            </a:fld>
            <a:endParaRPr lang="en-US"/>
          </a:p>
        </p:txBody>
      </p:sp>
      <p:sp>
        <p:nvSpPr>
          <p:cNvPr id="7" name="Slide Number Placeholder 6"/>
          <p:cNvSpPr>
            <a:spLocks noGrp="1"/>
          </p:cNvSpPr>
          <p:nvPr>
            <p:ph type="sldNum" sz="quarter" idx="12"/>
          </p:nvPr>
        </p:nvSpPr>
        <p:spPr/>
        <p:txBody>
          <a:bodyPr/>
          <a:lstStyle/>
          <a:p>
            <a:fld id="{AF7CE58C-6BC2-4B82-81F2-16E370BFAE42}"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FE9B-D632-4DC7-866B-A92A98B24125}" type="datetimeFigureOut">
              <a:rPr lang="en-US" smtClean="0"/>
              <a:pPr/>
              <a:t>8/27/2015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F7CE58C-6BC2-4B82-81F2-16E370BFAE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32BFE9B-D632-4DC7-866B-A92A98B24125}" type="datetimeFigureOut">
              <a:rPr lang="en-US" smtClean="0"/>
              <a:pPr/>
              <a:t>8/27/2015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F7CE58C-6BC2-4B82-81F2-16E370BFAE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www.census.gov/popclock/"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itchFamily="34" charset="0"/>
              </a:rPr>
              <a:t>Chapter One</a:t>
            </a:r>
            <a:endParaRPr lang="en-US" dirty="0">
              <a:latin typeface="Calibri" pitchFamily="34" charset="0"/>
            </a:endParaRPr>
          </a:p>
        </p:txBody>
      </p:sp>
      <p:sp>
        <p:nvSpPr>
          <p:cNvPr id="3" name="Subtitle 2"/>
          <p:cNvSpPr>
            <a:spLocks noGrp="1"/>
          </p:cNvSpPr>
          <p:nvPr>
            <p:ph type="subTitle" idx="1"/>
          </p:nvPr>
        </p:nvSpPr>
        <p:spPr/>
        <p:txBody>
          <a:bodyPr/>
          <a:lstStyle/>
          <a:p>
            <a:r>
              <a:rPr lang="en-US" dirty="0" smtClean="0">
                <a:latin typeface="Calibri" pitchFamily="34" charset="0"/>
              </a:rPr>
              <a:t>Important Vocabulary</a:t>
            </a:r>
            <a:endParaRPr lang="en-US" dirty="0">
              <a:latin typeface="Calibri" pitchFamily="34" charset="0"/>
            </a:endParaRPr>
          </a:p>
        </p:txBody>
      </p:sp>
    </p:spTree>
    <p:custDataLst>
      <p:tags r:id="rId1"/>
    </p:custDataLst>
    <p:extLst>
      <p:ext uri="{BB962C8B-B14F-4D97-AF65-F5344CB8AC3E}">
        <p14:creationId xmlns:p14="http://schemas.microsoft.com/office/powerpoint/2010/main" val="1669471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609600"/>
            <a:ext cx="6777317" cy="5223029"/>
          </a:xfrm>
        </p:spPr>
        <p:txBody>
          <a:bodyPr/>
          <a:lstStyle/>
          <a:p>
            <a:r>
              <a:rPr lang="en-US" b="1" dirty="0" smtClean="0">
                <a:latin typeface="Calibri"/>
              </a:rPr>
              <a:t>Greenhouse</a:t>
            </a:r>
            <a:r>
              <a:rPr lang="en-US" b="1" dirty="0" smtClean="0"/>
              <a:t> </a:t>
            </a:r>
            <a:r>
              <a:rPr lang="en-US" b="1" dirty="0" smtClean="0">
                <a:latin typeface="Calibri"/>
              </a:rPr>
              <a:t>gases</a:t>
            </a:r>
            <a:r>
              <a:rPr lang="en-US" dirty="0" smtClean="0">
                <a:latin typeface="Calibri"/>
              </a:rPr>
              <a:t>- </a:t>
            </a:r>
            <a:r>
              <a:rPr lang="en-US" dirty="0" smtClean="0">
                <a:latin typeface="Calibri"/>
              </a:rPr>
              <a:t>atmospheric gasses that trap heat near Earth’s surface. Relatively constant temperature. Most important CO2. </a:t>
            </a:r>
          </a:p>
          <a:p>
            <a:r>
              <a:rPr lang="en-US" b="1" dirty="0" smtClean="0">
                <a:latin typeface="Calibri"/>
              </a:rPr>
              <a:t>Anthropogenic</a:t>
            </a:r>
            <a:r>
              <a:rPr lang="en-US" dirty="0" smtClean="0">
                <a:latin typeface="Calibri"/>
              </a:rPr>
              <a:t>- derived from human activities. </a:t>
            </a:r>
          </a:p>
          <a:p>
            <a:pPr lvl="2"/>
            <a:r>
              <a:rPr lang="en-US" dirty="0" smtClean="0">
                <a:latin typeface="Calibri"/>
              </a:rPr>
              <a:t>Combustion of fossil fuels</a:t>
            </a:r>
          </a:p>
          <a:p>
            <a:pPr lvl="2"/>
            <a:r>
              <a:rPr lang="en-US" dirty="0" smtClean="0">
                <a:latin typeface="Calibri"/>
              </a:rPr>
              <a:t>Net loss of forests and habitat that would otherwise take up and store CO2</a:t>
            </a:r>
          </a:p>
          <a:p>
            <a:pPr lvl="2">
              <a:buNone/>
            </a:pPr>
            <a:endParaRPr lang="en-US" dirty="0" smtClean="0">
              <a:latin typeface="Calibri"/>
            </a:endParaRPr>
          </a:p>
        </p:txBody>
      </p:sp>
      <p:pic>
        <p:nvPicPr>
          <p:cNvPr id="1026" name="Picture 2" descr="D:\Art - JPEG\Chapter 1\figure_01_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429000"/>
            <a:ext cx="3021013" cy="27169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Art - JPEG\Chapter 1\figure_01_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129591"/>
            <a:ext cx="2819400" cy="33157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7018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609600"/>
            <a:ext cx="6777317" cy="5223029"/>
          </a:xfrm>
        </p:spPr>
        <p:txBody>
          <a:bodyPr/>
          <a:lstStyle/>
          <a:p>
            <a:r>
              <a:rPr lang="en-US" b="1" dirty="0" smtClean="0">
                <a:latin typeface="Calibri"/>
              </a:rPr>
              <a:t>Human population </a:t>
            </a:r>
            <a:r>
              <a:rPr lang="en-US" dirty="0" smtClean="0">
                <a:latin typeface="Calibri"/>
                <a:hlinkClick r:id="rId3"/>
              </a:rPr>
              <a:t>7.1 billion and growing</a:t>
            </a:r>
            <a:endParaRPr lang="en-US" dirty="0" smtClean="0">
              <a:latin typeface="Calibri"/>
            </a:endParaRPr>
          </a:p>
          <a:p>
            <a:pPr lvl="1"/>
            <a:r>
              <a:rPr lang="en-US" dirty="0" smtClean="0">
                <a:latin typeface="Calibri"/>
              </a:rPr>
              <a:t>About a million extra people every 5 days</a:t>
            </a:r>
          </a:p>
          <a:p>
            <a:pPr lvl="1"/>
            <a:r>
              <a:rPr lang="en-US" dirty="0" smtClean="0">
                <a:latin typeface="Calibri"/>
              </a:rPr>
              <a:t>Predict 8.1-9.6 billion by 2050</a:t>
            </a:r>
          </a:p>
          <a:p>
            <a:r>
              <a:rPr lang="en-US" b="1" dirty="0" smtClean="0">
                <a:latin typeface="Calibri"/>
              </a:rPr>
              <a:t>Resource </a:t>
            </a:r>
            <a:r>
              <a:rPr lang="en-US" b="1" dirty="0">
                <a:latin typeface="Calibri"/>
              </a:rPr>
              <a:t>depletion</a:t>
            </a:r>
          </a:p>
          <a:p>
            <a:pPr lvl="1"/>
            <a:r>
              <a:rPr lang="en-US" dirty="0">
                <a:latin typeface="Calibri"/>
              </a:rPr>
              <a:t>Pollution &amp; land degradation from mining</a:t>
            </a:r>
          </a:p>
          <a:p>
            <a:pPr lvl="1"/>
            <a:r>
              <a:rPr lang="en-US" dirty="0">
                <a:latin typeface="Calibri"/>
              </a:rPr>
              <a:t>Waste from manufactured products</a:t>
            </a:r>
          </a:p>
          <a:p>
            <a:pPr lvl="1"/>
            <a:r>
              <a:rPr lang="en-US" dirty="0">
                <a:latin typeface="Calibri"/>
              </a:rPr>
              <a:t>Air pollution from fossil fuel combustion</a:t>
            </a:r>
          </a:p>
          <a:p>
            <a:r>
              <a:rPr lang="en-US" b="1" dirty="0">
                <a:latin typeface="Calibri"/>
              </a:rPr>
              <a:t>Development</a:t>
            </a:r>
            <a:r>
              <a:rPr lang="en-US" dirty="0">
                <a:latin typeface="Calibri"/>
              </a:rPr>
              <a:t>- improvement in human well-being through economic advancement	</a:t>
            </a:r>
          </a:p>
          <a:p>
            <a:pPr lvl="1"/>
            <a:r>
              <a:rPr lang="en-US" dirty="0">
                <a:latin typeface="Calibri"/>
              </a:rPr>
              <a:t>Human population rising has environmental impact but need to look at economic development and consumption patterns</a:t>
            </a:r>
            <a:br>
              <a:rPr lang="en-US" dirty="0">
                <a:latin typeface="Calibri"/>
              </a:rPr>
            </a:br>
            <a:endParaRPr lang="en-US" dirty="0">
              <a:latin typeface="Calibri"/>
            </a:endParaRPr>
          </a:p>
          <a:p>
            <a:pPr lvl="1"/>
            <a:endParaRPr lang="en-US" dirty="0" smtClean="0">
              <a:latin typeface="Calibri"/>
            </a:endParaRPr>
          </a:p>
        </p:txBody>
      </p:sp>
    </p:spTree>
    <p:custDataLst>
      <p:tags r:id="rId1"/>
    </p:custDataLst>
    <p:extLst>
      <p:ext uri="{BB962C8B-B14F-4D97-AF65-F5344CB8AC3E}">
        <p14:creationId xmlns:p14="http://schemas.microsoft.com/office/powerpoint/2010/main" val="3870185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609600"/>
            <a:ext cx="6777317" cy="5223029"/>
          </a:xfrm>
        </p:spPr>
        <p:txBody>
          <a:bodyPr>
            <a:normAutofit fontScale="92500"/>
          </a:bodyPr>
          <a:lstStyle/>
          <a:p>
            <a:r>
              <a:rPr lang="en-US" b="1" dirty="0" smtClean="0">
                <a:latin typeface="Calibri"/>
              </a:rPr>
              <a:t>Easter Island- </a:t>
            </a:r>
            <a:r>
              <a:rPr lang="en-US" dirty="0" smtClean="0">
                <a:latin typeface="Calibri"/>
              </a:rPr>
              <a:t>cautionary tale of societal collapse</a:t>
            </a:r>
          </a:p>
          <a:p>
            <a:pPr lvl="1"/>
            <a:r>
              <a:rPr lang="en-US" dirty="0" smtClean="0">
                <a:latin typeface="Calibri"/>
              </a:rPr>
              <a:t>Harvested trees for houses and canoes (1870’s almost all trees gone)</a:t>
            </a:r>
          </a:p>
          <a:p>
            <a:pPr lvl="1"/>
            <a:r>
              <a:rPr lang="en-US" dirty="0" smtClean="0">
                <a:latin typeface="Calibri"/>
              </a:rPr>
              <a:t>Overused soil &amp; water resources</a:t>
            </a:r>
          </a:p>
          <a:p>
            <a:pPr lvl="1"/>
            <a:r>
              <a:rPr lang="en-US" dirty="0" smtClean="0">
                <a:latin typeface="Calibri"/>
              </a:rPr>
              <a:t>No trees to hold soil, no soil not enough food production</a:t>
            </a:r>
          </a:p>
          <a:p>
            <a:r>
              <a:rPr lang="en-US" b="1" dirty="0" smtClean="0">
                <a:latin typeface="Calibri"/>
              </a:rPr>
              <a:t>Sustainable development- </a:t>
            </a:r>
            <a:r>
              <a:rPr lang="en-US" dirty="0" smtClean="0">
                <a:latin typeface="Calibri"/>
              </a:rPr>
              <a:t>balances current human well-being and economic advancement with resource management for the benefit of future generations. </a:t>
            </a:r>
          </a:p>
          <a:p>
            <a:pPr marL="822960" lvl="1" indent="-457200">
              <a:buFont typeface="+mj-lt"/>
              <a:buAutoNum type="arabicPeriod"/>
            </a:pPr>
            <a:r>
              <a:rPr lang="en-US" dirty="0" smtClean="0">
                <a:latin typeface="Calibri"/>
              </a:rPr>
              <a:t>Environmental systems must not be damaged beyond their ability to recover</a:t>
            </a:r>
          </a:p>
          <a:p>
            <a:pPr marL="822960" lvl="1" indent="-457200">
              <a:buFont typeface="+mj-lt"/>
              <a:buAutoNum type="arabicPeriod"/>
            </a:pPr>
            <a:r>
              <a:rPr lang="en-US" dirty="0" smtClean="0">
                <a:latin typeface="Calibri"/>
              </a:rPr>
              <a:t>Renewable resources must not be damaged beyond their ability to recover</a:t>
            </a:r>
          </a:p>
          <a:p>
            <a:pPr marL="822960" lvl="1" indent="-457200">
              <a:buFont typeface="+mj-lt"/>
              <a:buAutoNum type="arabicPeriod"/>
            </a:pPr>
            <a:r>
              <a:rPr lang="en-US" dirty="0" smtClean="0">
                <a:latin typeface="Calibri"/>
              </a:rPr>
              <a:t>Nonrenewable resources must be used sparingly </a:t>
            </a:r>
            <a:br>
              <a:rPr lang="en-US" dirty="0" smtClean="0">
                <a:latin typeface="Calibri"/>
              </a:rPr>
            </a:br>
            <a:endParaRPr lang="en-US" dirty="0" smtClean="0">
              <a:latin typeface="Calibri"/>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5720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7018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609600"/>
            <a:ext cx="6777317" cy="5223029"/>
          </a:xfrm>
        </p:spPr>
        <p:txBody>
          <a:bodyPr/>
          <a:lstStyle/>
          <a:p>
            <a:r>
              <a:rPr lang="en-US" b="1" dirty="0" smtClean="0">
                <a:latin typeface="Calibri"/>
              </a:rPr>
              <a:t>Human Needs</a:t>
            </a:r>
          </a:p>
          <a:p>
            <a:pPr lvl="1"/>
            <a:r>
              <a:rPr lang="en-US" dirty="0" smtClean="0">
                <a:latin typeface="Calibri"/>
              </a:rPr>
              <a:t>Basic needs- essentials that sustain human life; air, water, food, shelter </a:t>
            </a:r>
          </a:p>
          <a:p>
            <a:pPr lvl="1"/>
            <a:r>
              <a:rPr lang="en-US" b="1" dirty="0" err="1" smtClean="0">
                <a:latin typeface="Calibri"/>
              </a:rPr>
              <a:t>Biophilia</a:t>
            </a:r>
            <a:r>
              <a:rPr lang="en-US" dirty="0" smtClean="0">
                <a:latin typeface="Calibri"/>
              </a:rPr>
              <a:t>- Edward O. Wilson, humans exhibit love of life, a need to make “connections that humans subconsciously seek with the rest of life”</a:t>
            </a:r>
          </a:p>
          <a:p>
            <a:pPr lvl="2"/>
            <a:r>
              <a:rPr lang="en-US" dirty="0" smtClean="0">
                <a:latin typeface="Calibri"/>
              </a:rPr>
              <a:t>Needs for access to nature for beauty and social connections should be considered as vital to our well-being as our basic physical needs and must be considered as part of our long term goal of global sustainability.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48484"/>
            <a:ext cx="3068716" cy="205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78637"/>
            <a:ext cx="3124200" cy="174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70185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Art - JPEG\Chapter 1\figure_01_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914400"/>
            <a:ext cx="3886200" cy="37111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Art - JPEG\Chapter 1\figure_01_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112814"/>
            <a:ext cx="1782762" cy="32980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43492" y="609600"/>
            <a:ext cx="6777317" cy="5223029"/>
          </a:xfrm>
        </p:spPr>
        <p:txBody>
          <a:bodyPr/>
          <a:lstStyle/>
          <a:p>
            <a:r>
              <a:rPr lang="en-US" dirty="0" smtClean="0">
                <a:latin typeface="Calibri"/>
              </a:rPr>
              <a:t>Ecological Footprint</a:t>
            </a:r>
          </a:p>
        </p:txBody>
      </p:sp>
      <p:pic>
        <p:nvPicPr>
          <p:cNvPr id="2050" name="Picture 2" descr="D:\Art - JPEG\Chapter 1\figure_01_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280517"/>
            <a:ext cx="4038600" cy="21838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7018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rt - JPEG\Chapter 1\figure_01_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5511"/>
            <a:ext cx="2675436" cy="417127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Art - JPEG\Chapter 1\figure_01_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4311301"/>
            <a:ext cx="3705985" cy="210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rt - JPEG\Chapter 1\figure_01_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81000"/>
            <a:ext cx="2971800" cy="6055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81258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43492" y="762000"/>
            <a:ext cx="6777317" cy="5070629"/>
          </a:xfrm>
        </p:spPr>
        <p:txBody>
          <a:bodyPr/>
          <a:lstStyle/>
          <a:p>
            <a:r>
              <a:rPr lang="en-US" b="1" dirty="0" smtClean="0">
                <a:latin typeface="Calibri" pitchFamily="34" charset="0"/>
              </a:rPr>
              <a:t>Environmental Justice- </a:t>
            </a:r>
            <a:r>
              <a:rPr lang="en-US" dirty="0" smtClean="0">
                <a:latin typeface="Calibri" pitchFamily="34" charset="0"/>
              </a:rPr>
              <a:t>social movement and field of study that works towards equal enforcement of environmental laws and the elimination of disparities, whether intended or unintended, in how pollutants and other environmental harms are distributed among the various ethnic and socioeconomic groups within a society. </a:t>
            </a:r>
          </a:p>
          <a:p>
            <a:pPr lvl="1"/>
            <a:r>
              <a:rPr lang="en-US" dirty="0" smtClean="0">
                <a:latin typeface="Calibri" pitchFamily="34" charset="0"/>
              </a:rPr>
              <a:t>Complex environmental equity</a:t>
            </a:r>
          </a:p>
          <a:p>
            <a:pPr lvl="2"/>
            <a:r>
              <a:rPr lang="en-US" dirty="0" smtClean="0">
                <a:latin typeface="Calibri" pitchFamily="34" charset="0"/>
              </a:rPr>
              <a:t>Carbon footprints</a:t>
            </a:r>
          </a:p>
          <a:p>
            <a:pPr lvl="2"/>
            <a:r>
              <a:rPr lang="en-US" dirty="0" smtClean="0">
                <a:latin typeface="Calibri" pitchFamily="34" charset="0"/>
              </a:rPr>
              <a:t>Waste &amp; Pollution</a:t>
            </a:r>
          </a:p>
          <a:p>
            <a:pPr lvl="2"/>
            <a:r>
              <a:rPr lang="en-US" dirty="0" smtClean="0">
                <a:latin typeface="Calibri" pitchFamily="34" charset="0"/>
              </a:rPr>
              <a:t>Resource depletion </a:t>
            </a:r>
          </a:p>
          <a:p>
            <a:pPr lvl="2"/>
            <a:endParaRPr lang="en-US" dirty="0">
              <a:latin typeface="Calibri" pitchFamily="34" charset="0"/>
            </a:endParaRPr>
          </a:p>
        </p:txBody>
      </p:sp>
      <p:pic>
        <p:nvPicPr>
          <p:cNvPr id="5122" name="Picture 2" descr="D:\Art - JPEG\Chapter 1\figure_01_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496" y="3810000"/>
            <a:ext cx="3886200" cy="28177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857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2000"/>
            <a:ext cx="6777317" cy="5070629"/>
          </a:xfrm>
        </p:spPr>
        <p:txBody>
          <a:bodyPr/>
          <a:lstStyle/>
          <a:p>
            <a:r>
              <a:rPr lang="en-US" b="1" dirty="0">
                <a:solidFill>
                  <a:schemeClr val="tx1"/>
                </a:solidFill>
                <a:latin typeface="Calibri" pitchFamily="34" charset="0"/>
              </a:rPr>
              <a:t>Environment</a:t>
            </a:r>
            <a:r>
              <a:rPr lang="en-US" dirty="0">
                <a:solidFill>
                  <a:schemeClr val="tx1"/>
                </a:solidFill>
                <a:latin typeface="Calibri" pitchFamily="34" charset="0"/>
              </a:rPr>
              <a:t>- a sum of all the conditions surrounding us that influence life.</a:t>
            </a:r>
          </a:p>
          <a:p>
            <a:pPr>
              <a:spcBef>
                <a:spcPts val="3313"/>
              </a:spcBef>
            </a:pPr>
            <a:r>
              <a:rPr lang="en-US" b="1" dirty="0">
                <a:solidFill>
                  <a:schemeClr val="tx1"/>
                </a:solidFill>
                <a:latin typeface="Calibri" pitchFamily="34" charset="0"/>
              </a:rPr>
              <a:t>Environmental science</a:t>
            </a:r>
            <a:r>
              <a:rPr lang="en-US" dirty="0">
                <a:solidFill>
                  <a:schemeClr val="tx1"/>
                </a:solidFill>
                <a:latin typeface="Calibri" pitchFamily="34" charset="0"/>
              </a:rPr>
              <a:t>- the field that looks at interactions among humans and nature.</a:t>
            </a:r>
          </a:p>
          <a:p>
            <a:pPr>
              <a:spcBef>
                <a:spcPts val="3313"/>
              </a:spcBef>
            </a:pPr>
            <a:r>
              <a:rPr lang="en-US" b="1" dirty="0">
                <a:solidFill>
                  <a:schemeClr val="tx1"/>
                </a:solidFill>
                <a:latin typeface="Calibri" pitchFamily="34" charset="0"/>
              </a:rPr>
              <a:t>System</a:t>
            </a:r>
            <a:r>
              <a:rPr lang="en-US" dirty="0">
                <a:solidFill>
                  <a:schemeClr val="tx1"/>
                </a:solidFill>
                <a:latin typeface="Calibri" pitchFamily="34" charset="0"/>
              </a:rPr>
              <a:t>- a set of interacting components that influence one another by exchanging energy or materials.</a:t>
            </a:r>
          </a:p>
          <a:p>
            <a:pPr>
              <a:spcBef>
                <a:spcPts val="3313"/>
              </a:spcBef>
            </a:pPr>
            <a:r>
              <a:rPr lang="en-US" b="1" dirty="0">
                <a:solidFill>
                  <a:schemeClr val="tx1"/>
                </a:solidFill>
                <a:latin typeface="Calibri" pitchFamily="34" charset="0"/>
              </a:rPr>
              <a:t>Ecosystem</a:t>
            </a:r>
            <a:r>
              <a:rPr lang="en-US" dirty="0">
                <a:solidFill>
                  <a:schemeClr val="tx1"/>
                </a:solidFill>
                <a:latin typeface="Calibri" pitchFamily="34" charset="0"/>
              </a:rPr>
              <a:t>- the living and non-living components of a particular place on earth.</a:t>
            </a:r>
          </a:p>
          <a:p>
            <a:endParaRPr lang="en-US" dirty="0">
              <a:solidFill>
                <a:schemeClr val="tx1"/>
              </a:solidFill>
            </a:endParaRPr>
          </a:p>
        </p:txBody>
      </p:sp>
    </p:spTree>
    <p:custDataLst>
      <p:tags r:id="rId1"/>
    </p:custDataLst>
    <p:extLst>
      <p:ext uri="{BB962C8B-B14F-4D97-AF65-F5344CB8AC3E}">
        <p14:creationId xmlns:p14="http://schemas.microsoft.com/office/powerpoint/2010/main" val="137323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799" y="685800"/>
            <a:ext cx="5398759" cy="577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0813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2000"/>
            <a:ext cx="6777317" cy="5070629"/>
          </a:xfrm>
        </p:spPr>
        <p:txBody>
          <a:bodyPr/>
          <a:lstStyle/>
          <a:p>
            <a:r>
              <a:rPr lang="en-US" b="1" dirty="0">
                <a:solidFill>
                  <a:schemeClr val="tx1"/>
                </a:solidFill>
                <a:latin typeface="Calibri" pitchFamily="34" charset="0"/>
              </a:rPr>
              <a:t>Biotic</a:t>
            </a:r>
            <a:r>
              <a:rPr lang="en-US" dirty="0">
                <a:solidFill>
                  <a:schemeClr val="tx1"/>
                </a:solidFill>
                <a:latin typeface="Calibri" pitchFamily="34" charset="0"/>
              </a:rPr>
              <a:t>- the living part of the Earth (animals, plants)</a:t>
            </a:r>
          </a:p>
          <a:p>
            <a:pPr>
              <a:spcBef>
                <a:spcPts val="3525"/>
              </a:spcBef>
            </a:pPr>
            <a:r>
              <a:rPr lang="en-US" b="1" dirty="0">
                <a:solidFill>
                  <a:schemeClr val="tx1"/>
                </a:solidFill>
                <a:latin typeface="Calibri" pitchFamily="34" charset="0"/>
              </a:rPr>
              <a:t>Abiotic</a:t>
            </a:r>
            <a:r>
              <a:rPr lang="en-US" dirty="0">
                <a:solidFill>
                  <a:schemeClr val="tx1"/>
                </a:solidFill>
                <a:latin typeface="Calibri" pitchFamily="34" charset="0"/>
              </a:rPr>
              <a:t>- the non-living part of the Earth (soil, air, water)</a:t>
            </a:r>
          </a:p>
          <a:p>
            <a:pPr>
              <a:spcBef>
                <a:spcPts val="3525"/>
              </a:spcBef>
            </a:pPr>
            <a:r>
              <a:rPr lang="en-US" b="1" dirty="0">
                <a:solidFill>
                  <a:schemeClr val="tx1"/>
                </a:solidFill>
                <a:latin typeface="Calibri" pitchFamily="34" charset="0"/>
              </a:rPr>
              <a:t>Environmental studies</a:t>
            </a:r>
            <a:r>
              <a:rPr lang="en-US" dirty="0">
                <a:solidFill>
                  <a:schemeClr val="tx1"/>
                </a:solidFill>
                <a:latin typeface="Calibri" pitchFamily="34" charset="0"/>
              </a:rPr>
              <a:t>-  includes environmental science, the study of interactions among human systems and those found in nature along with other subjects such as environmental policy, economics, literature and ethics.</a:t>
            </a:r>
          </a:p>
          <a:p>
            <a:pPr>
              <a:spcBef>
                <a:spcPts val="3525"/>
              </a:spcBef>
            </a:pPr>
            <a:endParaRPr lang="en-US" dirty="0">
              <a:solidFill>
                <a:schemeClr val="tx1"/>
              </a:solidFill>
              <a:latin typeface="Calibri" pitchFamily="34" charset="0"/>
            </a:endParaRPr>
          </a:p>
          <a:p>
            <a:endParaRPr lang="en-US" dirty="0">
              <a:solidFill>
                <a:schemeClr val="tx1"/>
              </a:solidFill>
              <a:latin typeface="Calibri" pitchFamily="34" charset="0"/>
            </a:endParaRPr>
          </a:p>
        </p:txBody>
      </p:sp>
    </p:spTree>
    <p:custDataLst>
      <p:tags r:id="rId1"/>
    </p:custDataLst>
    <p:extLst>
      <p:ext uri="{BB962C8B-B14F-4D97-AF65-F5344CB8AC3E}">
        <p14:creationId xmlns:p14="http://schemas.microsoft.com/office/powerpoint/2010/main" val="347230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Fact: Humans alter natural systems more than any other species</a:t>
            </a:r>
            <a:endParaRPr lang="en-US" dirty="0">
              <a:latin typeface="Calibri"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362199"/>
            <a:ext cx="3494893"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2362198"/>
            <a:ext cx="3791296" cy="27479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598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8200"/>
            <a:ext cx="6777317" cy="4994429"/>
          </a:xfrm>
        </p:spPr>
        <p:txBody>
          <a:bodyPr/>
          <a:lstStyle/>
          <a:p>
            <a:r>
              <a:rPr lang="en-US" b="1" dirty="0">
                <a:solidFill>
                  <a:schemeClr val="tx1"/>
                </a:solidFill>
                <a:latin typeface="Calibri" pitchFamily="34" charset="0"/>
              </a:rPr>
              <a:t>Ecosystem services</a:t>
            </a:r>
            <a:r>
              <a:rPr lang="en-US" dirty="0">
                <a:solidFill>
                  <a:schemeClr val="tx1"/>
                </a:solidFill>
                <a:latin typeface="Calibri" pitchFamily="34" charset="0"/>
              </a:rPr>
              <a:t>- environments provide life supporting services such as clean water, timber, fisheries, crops.</a:t>
            </a:r>
          </a:p>
          <a:p>
            <a:pPr>
              <a:spcBef>
                <a:spcPts val="3813"/>
              </a:spcBef>
            </a:pPr>
            <a:r>
              <a:rPr lang="en-US" b="1" dirty="0">
                <a:solidFill>
                  <a:schemeClr val="tx1"/>
                </a:solidFill>
                <a:latin typeface="Calibri" pitchFamily="34" charset="0"/>
              </a:rPr>
              <a:t>Environmental indicators</a:t>
            </a:r>
            <a:r>
              <a:rPr lang="en-US" dirty="0">
                <a:solidFill>
                  <a:schemeClr val="tx1"/>
                </a:solidFill>
                <a:latin typeface="Calibri" pitchFamily="34" charset="0"/>
              </a:rPr>
              <a:t>- describe the current state of the environment.</a:t>
            </a:r>
          </a:p>
          <a:p>
            <a:pPr>
              <a:spcBef>
                <a:spcPts val="3813"/>
              </a:spcBef>
            </a:pPr>
            <a:r>
              <a:rPr lang="en-US" b="1" dirty="0">
                <a:solidFill>
                  <a:schemeClr val="tx1"/>
                </a:solidFill>
                <a:latin typeface="Calibri" pitchFamily="34" charset="0"/>
              </a:rPr>
              <a:t>Sustainability</a:t>
            </a:r>
            <a:r>
              <a:rPr lang="en-US" dirty="0">
                <a:solidFill>
                  <a:schemeClr val="tx1"/>
                </a:solidFill>
                <a:latin typeface="Calibri" pitchFamily="34" charset="0"/>
              </a:rPr>
              <a:t>- living on the Earth in a way that allows us to use its resources without depriving future generations of those resources.</a:t>
            </a:r>
          </a:p>
          <a:p>
            <a:endParaRPr lang="en-US" dirty="0">
              <a:solidFill>
                <a:schemeClr val="tx1"/>
              </a:solidFill>
              <a:latin typeface="Calibri" pitchFamily="34" charset="0"/>
            </a:endParaRPr>
          </a:p>
        </p:txBody>
      </p:sp>
    </p:spTree>
    <p:custDataLst>
      <p:tags r:id="rId1"/>
    </p:custDataLst>
    <p:extLst>
      <p:ext uri="{BB962C8B-B14F-4D97-AF65-F5344CB8AC3E}">
        <p14:creationId xmlns:p14="http://schemas.microsoft.com/office/powerpoint/2010/main" val="76694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normAutofit/>
          </a:bodyPr>
          <a:lstStyle/>
          <a:p>
            <a:r>
              <a:rPr lang="en-US" sz="2800" dirty="0" smtClean="0">
                <a:latin typeface="Calibri" pitchFamily="34" charset="0"/>
              </a:rPr>
              <a:t>Scientists monitor systems for signs of stress.</a:t>
            </a:r>
            <a:endParaRPr lang="en-US" sz="2800" dirty="0">
              <a:latin typeface="Calibri" pitchFamily="34" charset="0"/>
            </a:endParaRP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828800"/>
            <a:ext cx="7906529" cy="445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33957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171954" y="533400"/>
            <a:ext cx="3057148" cy="639762"/>
          </a:xfrm>
        </p:spPr>
        <p:txBody>
          <a:bodyPr/>
          <a:lstStyle/>
          <a:p>
            <a:r>
              <a:rPr lang="en-US" dirty="0" smtClean="0">
                <a:latin typeface="Calibri" pitchFamily="34" charset="0"/>
              </a:rPr>
              <a:t>Biological Diversity</a:t>
            </a:r>
            <a:endParaRPr lang="en-US" dirty="0">
              <a:latin typeface="Calibri" pitchFamily="34" charset="0"/>
            </a:endParaRPr>
          </a:p>
        </p:txBody>
      </p:sp>
      <p:sp>
        <p:nvSpPr>
          <p:cNvPr id="9" name="Content Placeholder 8"/>
          <p:cNvSpPr>
            <a:spLocks noGrp="1"/>
          </p:cNvSpPr>
          <p:nvPr>
            <p:ph sz="half" idx="2"/>
          </p:nvPr>
        </p:nvSpPr>
        <p:spPr>
          <a:xfrm>
            <a:off x="990600" y="1171846"/>
            <a:ext cx="3419856" cy="2835797"/>
          </a:xfrm>
        </p:spPr>
        <p:txBody>
          <a:bodyPr>
            <a:normAutofit/>
          </a:bodyPr>
          <a:lstStyle/>
          <a:p>
            <a:r>
              <a:rPr lang="en-US" sz="1800" b="1" dirty="0">
                <a:solidFill>
                  <a:schemeClr val="tx1"/>
                </a:solidFill>
                <a:latin typeface="Calibri" pitchFamily="34" charset="0"/>
              </a:rPr>
              <a:t>Biodiversity</a:t>
            </a:r>
            <a:r>
              <a:rPr lang="en-US" sz="1800" dirty="0">
                <a:solidFill>
                  <a:schemeClr val="tx1"/>
                </a:solidFill>
                <a:latin typeface="Calibri" pitchFamily="34" charset="0"/>
              </a:rPr>
              <a:t>- the diversity of life formed in an environment</a:t>
            </a:r>
          </a:p>
          <a:p>
            <a:r>
              <a:rPr lang="en-US" sz="1800" dirty="0">
                <a:solidFill>
                  <a:schemeClr val="tx1"/>
                </a:solidFill>
                <a:latin typeface="Calibri" pitchFamily="34" charset="0"/>
              </a:rPr>
              <a:t>Biological diversity includes genetic, species and ecosystem diversity.</a:t>
            </a:r>
          </a:p>
          <a:p>
            <a:endParaRPr lang="en-US" dirty="0">
              <a:solidFill>
                <a:schemeClr val="tx1"/>
              </a:solidFill>
              <a:latin typeface="Calibri" pitchFamily="34" charset="0"/>
            </a:endParaRPr>
          </a:p>
        </p:txBody>
      </p:sp>
      <p:sp>
        <p:nvSpPr>
          <p:cNvPr id="10" name="Text Placeholder 9"/>
          <p:cNvSpPr>
            <a:spLocks noGrp="1"/>
          </p:cNvSpPr>
          <p:nvPr>
            <p:ph type="body" sz="quarter" idx="3"/>
          </p:nvPr>
        </p:nvSpPr>
        <p:spPr>
          <a:xfrm>
            <a:off x="4759036" y="533400"/>
            <a:ext cx="3055717" cy="639762"/>
          </a:xfrm>
        </p:spPr>
        <p:txBody>
          <a:bodyPr/>
          <a:lstStyle/>
          <a:p>
            <a:r>
              <a:rPr lang="en-US" dirty="0" smtClean="0">
                <a:latin typeface="Calibri" pitchFamily="34" charset="0"/>
              </a:rPr>
              <a:t>Genetic Diversity</a:t>
            </a:r>
            <a:endParaRPr lang="en-US" dirty="0">
              <a:latin typeface="Calibri" pitchFamily="34" charset="0"/>
            </a:endParaRPr>
          </a:p>
        </p:txBody>
      </p:sp>
      <p:sp>
        <p:nvSpPr>
          <p:cNvPr id="11" name="Content Placeholder 10"/>
          <p:cNvSpPr>
            <a:spLocks noGrp="1"/>
          </p:cNvSpPr>
          <p:nvPr>
            <p:ph sz="quarter" idx="4"/>
          </p:nvPr>
        </p:nvSpPr>
        <p:spPr>
          <a:xfrm>
            <a:off x="4648200" y="1190319"/>
            <a:ext cx="3419856" cy="2835797"/>
          </a:xfrm>
        </p:spPr>
        <p:txBody>
          <a:bodyPr>
            <a:normAutofit lnSpcReduction="10000"/>
          </a:bodyPr>
          <a:lstStyle/>
          <a:p>
            <a:r>
              <a:rPr lang="en-US" sz="1900" dirty="0">
                <a:solidFill>
                  <a:schemeClr val="tx1"/>
                </a:solidFill>
                <a:latin typeface="Calibri" pitchFamily="34" charset="0"/>
              </a:rPr>
              <a:t>A measure of the genetic variation among individuals in a population. </a:t>
            </a:r>
          </a:p>
          <a:p>
            <a:r>
              <a:rPr lang="en-US" sz="1900" dirty="0">
                <a:solidFill>
                  <a:schemeClr val="tx1"/>
                </a:solidFill>
                <a:latin typeface="Calibri" pitchFamily="34" charset="0"/>
              </a:rPr>
              <a:t>Populations with high genetic diversity are better able to respond to environmental change than populations </a:t>
            </a:r>
            <a:r>
              <a:rPr lang="en-US" dirty="0">
                <a:solidFill>
                  <a:schemeClr val="bg1"/>
                </a:solidFill>
                <a:latin typeface="Book Antiqua" pitchFamily="18" charset="0"/>
              </a:rPr>
              <a:t>with lower genetic diversity.</a:t>
            </a:r>
          </a:p>
          <a:p>
            <a:endParaRPr lang="en-US" dirty="0"/>
          </a:p>
        </p:txBody>
      </p:sp>
      <p:sp>
        <p:nvSpPr>
          <p:cNvPr id="12" name="Text Placeholder 7"/>
          <p:cNvSpPr txBox="1">
            <a:spLocks/>
          </p:cNvSpPr>
          <p:nvPr/>
        </p:nvSpPr>
        <p:spPr>
          <a:xfrm>
            <a:off x="1230745" y="2755828"/>
            <a:ext cx="305714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r>
              <a:rPr lang="en-US" dirty="0" smtClean="0">
                <a:latin typeface="Calibri" pitchFamily="34" charset="0"/>
              </a:rPr>
              <a:t>Species Diversity</a:t>
            </a:r>
            <a:endParaRPr lang="en-US" dirty="0">
              <a:latin typeface="Calibri" pitchFamily="34" charset="0"/>
            </a:endParaRPr>
          </a:p>
        </p:txBody>
      </p:sp>
      <p:sp>
        <p:nvSpPr>
          <p:cNvPr id="15" name="Content Placeholder 8"/>
          <p:cNvSpPr txBox="1">
            <a:spLocks/>
          </p:cNvSpPr>
          <p:nvPr/>
        </p:nvSpPr>
        <p:spPr>
          <a:xfrm>
            <a:off x="990600" y="3425752"/>
            <a:ext cx="3419856" cy="2835797"/>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r>
              <a:rPr lang="en-US" sz="1900" dirty="0">
                <a:solidFill>
                  <a:schemeClr val="tx1"/>
                </a:solidFill>
                <a:latin typeface="Calibri" pitchFamily="34" charset="0"/>
              </a:rPr>
              <a:t>The number of species in a region or in a particular type of habitat.</a:t>
            </a:r>
          </a:p>
          <a:p>
            <a:r>
              <a:rPr lang="en-US" sz="1900" b="1" dirty="0">
                <a:solidFill>
                  <a:schemeClr val="tx1"/>
                </a:solidFill>
                <a:latin typeface="Calibri" pitchFamily="34" charset="0"/>
              </a:rPr>
              <a:t>Species</a:t>
            </a:r>
            <a:r>
              <a:rPr lang="en-US" sz="1900" dirty="0">
                <a:solidFill>
                  <a:schemeClr val="tx1"/>
                </a:solidFill>
                <a:latin typeface="Calibri" pitchFamily="34" charset="0"/>
              </a:rPr>
              <a:t>- a group of organisms that is distinct form other groups in form, behavior or biochemical properties.  Individuals in a species can breed and produce fertile offspring.</a:t>
            </a:r>
          </a:p>
          <a:p>
            <a:endParaRPr lang="en-US" dirty="0">
              <a:solidFill>
                <a:schemeClr val="tx1"/>
              </a:solidFill>
              <a:latin typeface="Calibri" pitchFamily="34" charset="0"/>
            </a:endParaRPr>
          </a:p>
        </p:txBody>
      </p:sp>
      <p:sp>
        <p:nvSpPr>
          <p:cNvPr id="16" name="Text Placeholder 9"/>
          <p:cNvSpPr txBox="1">
            <a:spLocks/>
          </p:cNvSpPr>
          <p:nvPr/>
        </p:nvSpPr>
        <p:spPr>
          <a:xfrm>
            <a:off x="4724400" y="3428205"/>
            <a:ext cx="3055717"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r>
              <a:rPr lang="en-US" dirty="0" smtClean="0">
                <a:latin typeface="Calibri" pitchFamily="34" charset="0"/>
              </a:rPr>
              <a:t>Ecosystem Diversity</a:t>
            </a:r>
            <a:endParaRPr lang="en-US" dirty="0">
              <a:latin typeface="Calibri" pitchFamily="34" charset="0"/>
            </a:endParaRPr>
          </a:p>
        </p:txBody>
      </p:sp>
      <p:sp>
        <p:nvSpPr>
          <p:cNvPr id="18" name="Content Placeholder 10"/>
          <p:cNvSpPr txBox="1">
            <a:spLocks/>
          </p:cNvSpPr>
          <p:nvPr/>
        </p:nvSpPr>
        <p:spPr>
          <a:xfrm>
            <a:off x="4542330" y="4067967"/>
            <a:ext cx="3419856" cy="283579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r>
              <a:rPr lang="en-US" sz="1800" dirty="0">
                <a:solidFill>
                  <a:schemeClr val="tx1"/>
                </a:solidFill>
                <a:latin typeface="Calibri" pitchFamily="34" charset="0"/>
              </a:rPr>
              <a:t>A measure of the diversity of ecosystems or habitats that exist in a particular region.</a:t>
            </a:r>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5029200"/>
            <a:ext cx="2590800" cy="175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4729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066800" y="838200"/>
            <a:ext cx="6777317" cy="3508977"/>
          </a:xfrm>
        </p:spPr>
        <p:txBody>
          <a:bodyPr/>
          <a:lstStyle/>
          <a:p>
            <a:r>
              <a:rPr lang="en-US" b="1" dirty="0" smtClean="0">
                <a:solidFill>
                  <a:schemeClr val="tx1"/>
                </a:solidFill>
                <a:latin typeface="Calibri" pitchFamily="34" charset="0"/>
              </a:rPr>
              <a:t>Food production- </a:t>
            </a:r>
            <a:r>
              <a:rPr lang="en-US" dirty="0" smtClean="0">
                <a:solidFill>
                  <a:schemeClr val="tx1"/>
                </a:solidFill>
                <a:latin typeface="Calibri" pitchFamily="34" charset="0"/>
              </a:rPr>
              <a:t>ability to grow food and nourish the human population</a:t>
            </a:r>
          </a:p>
          <a:p>
            <a:r>
              <a:rPr lang="en-US" dirty="0" smtClean="0">
                <a:solidFill>
                  <a:schemeClr val="tx1"/>
                </a:solidFill>
                <a:latin typeface="Calibri" pitchFamily="34" charset="0"/>
              </a:rPr>
              <a:t>Science and technology increases food/land</a:t>
            </a:r>
            <a:endParaRPr lang="en-US" dirty="0">
              <a:solidFill>
                <a:schemeClr val="tx1"/>
              </a:solidFill>
              <a:latin typeface="Calibri" pitchFamily="34" charset="0"/>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286000"/>
            <a:ext cx="5077411" cy="373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5342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137</TotalTime>
  <Words>639</Words>
  <Application>Microsoft Office PowerPoint</Application>
  <PresentationFormat>On-screen Show (4:3)</PresentationFormat>
  <Paragraphs>59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Chapter One</vt:lpstr>
      <vt:lpstr>PowerPoint Presentation</vt:lpstr>
      <vt:lpstr>PowerPoint Presentation</vt:lpstr>
      <vt:lpstr>PowerPoint Presentation</vt:lpstr>
      <vt:lpstr>Fact: Humans alter natural systems more than any other species</vt:lpstr>
      <vt:lpstr>PowerPoint Presentation</vt:lpstr>
      <vt:lpstr>Scientists monitor systems for signs of stress.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chsd117.org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Briana Millar</dc:creator>
  <cp:lastModifiedBy>David Auston</cp:lastModifiedBy>
  <cp:revision>9</cp:revision>
  <dcterms:created xsi:type="dcterms:W3CDTF">2013-08-25T14:19:51Z</dcterms:created>
  <dcterms:modified xsi:type="dcterms:W3CDTF">2015-08-27T12:36:50Z</dcterms:modified>
</cp:coreProperties>
</file>