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7C0F-2AFF-4397-8969-E35F660E8F03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1A6F-4641-481E-B40A-D61456E92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D1A6F-4641-481E-B40A-D61456E92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B60857-E77E-4925-9D94-F25F6C8A540A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C53F5D-70D8-4950-B07A-BD16EA6AA7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10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Use Planning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67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Rangelands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Dry open grasslands used for cattle grazing</a:t>
            </a:r>
          </a:p>
          <a:p>
            <a:r>
              <a:rPr lang="en-US" dirty="0" smtClean="0"/>
              <a:t>Overgrazing can cause rapid soil erosion and makes it difficult for soil to absorb water when it rains</a:t>
            </a:r>
          </a:p>
          <a:p>
            <a:r>
              <a:rPr lang="en-US" dirty="0" smtClean="0"/>
              <a:t>Benefit is that animals can be raised on land too dry to farm, saves fossil fuels from feedlots</a:t>
            </a:r>
          </a:p>
          <a:p>
            <a:r>
              <a:rPr lang="en-US" dirty="0" smtClean="0"/>
              <a:t>Taylor Grazing Act 1934- passed a permit based grazing system</a:t>
            </a:r>
          </a:p>
          <a:p>
            <a:pPr lvl="1"/>
            <a:r>
              <a:rPr lang="en-US" dirty="0" smtClean="0"/>
              <a:t>Permits are subsidized because it cost more for federal </a:t>
            </a:r>
            <a:r>
              <a:rPr lang="en-US" dirty="0" err="1" smtClean="0"/>
              <a:t>gov</a:t>
            </a:r>
            <a:r>
              <a:rPr lang="en-US" dirty="0" smtClean="0"/>
              <a:t> to upkeep the land than permits cost.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8200" y="1524000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BLM set rangeland health guidelines</a:t>
            </a:r>
          </a:p>
          <a:p>
            <a:pPr lvl="1"/>
            <a:r>
              <a:rPr lang="en-US" sz="1800" dirty="0" smtClean="0"/>
              <a:t>Not very strict, managers tend to set their own standards</a:t>
            </a:r>
          </a:p>
          <a:p>
            <a:pPr lvl="1"/>
            <a:r>
              <a:rPr lang="en-US" sz="1800" dirty="0" smtClean="0"/>
              <a:t>Not consistently successful in preserving rangeland ecosystems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58892"/>
            <a:ext cx="3322637" cy="28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30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Forests- clear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Clear cutting- cut all trees in an area. </a:t>
            </a:r>
          </a:p>
          <a:p>
            <a:r>
              <a:rPr lang="en-US" dirty="0" smtClean="0"/>
              <a:t>Easiest and most economical</a:t>
            </a:r>
          </a:p>
          <a:p>
            <a:r>
              <a:rPr lang="en-US" dirty="0" smtClean="0"/>
              <a:t>Replant after all new plants the same age</a:t>
            </a:r>
          </a:p>
          <a:p>
            <a:r>
              <a:rPr lang="en-US" dirty="0" smtClean="0"/>
              <a:t>Exposed to a lot of sunlight, ideal for fast growing tree species</a:t>
            </a:r>
          </a:p>
          <a:p>
            <a:r>
              <a:rPr lang="en-US" dirty="0" smtClean="0"/>
              <a:t>Increases wind and water erosion, loss of soil and nutrients</a:t>
            </a:r>
          </a:p>
          <a:p>
            <a:r>
              <a:rPr lang="en-US" dirty="0" smtClean="0"/>
              <a:t>Increased sediment into streams</a:t>
            </a:r>
          </a:p>
          <a:p>
            <a:r>
              <a:rPr lang="en-US" dirty="0" smtClean="0"/>
              <a:t>Increased sunlight to streams, thermal pollution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figure_10_08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15038" cy="413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95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Forests- selective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Remove small number of trees from among many</a:t>
            </a:r>
          </a:p>
          <a:p>
            <a:r>
              <a:rPr lang="en-US" dirty="0" smtClean="0"/>
              <a:t>Regenerated strand different ages</a:t>
            </a:r>
          </a:p>
          <a:p>
            <a:r>
              <a:rPr lang="en-US" dirty="0" smtClean="0"/>
              <a:t>Optimum growth for shade tolerant trees</a:t>
            </a:r>
          </a:p>
          <a:p>
            <a:r>
              <a:rPr lang="en-US" dirty="0" smtClean="0"/>
              <a:t>Environmental impact less than clear cutting</a:t>
            </a:r>
          </a:p>
          <a:p>
            <a:r>
              <a:rPr lang="en-US" dirty="0" smtClean="0"/>
              <a:t>Construct logging roads, fragmentation and soil compaction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Picture 2" descr="figure_10_08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94" y="1752600"/>
            <a:ext cx="342119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41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Forests- ecologically sustainable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3419856" cy="4419600"/>
          </a:xfrm>
        </p:spPr>
        <p:txBody>
          <a:bodyPr/>
          <a:lstStyle/>
          <a:p>
            <a:r>
              <a:rPr lang="en-US" dirty="0" smtClean="0"/>
              <a:t>Goal of maintaining all species as close to natural state as possible</a:t>
            </a:r>
          </a:p>
          <a:p>
            <a:r>
              <a:rPr lang="en-US" dirty="0" smtClean="0"/>
              <a:t>Use animals to pull logs</a:t>
            </a:r>
          </a:p>
          <a:p>
            <a:r>
              <a:rPr lang="en-US" dirty="0" smtClean="0"/>
              <a:t>Hard to compete economically with mechanized logging </a:t>
            </a:r>
            <a:endParaRPr lang="en-US" dirty="0"/>
          </a:p>
        </p:txBody>
      </p:sp>
      <p:pic>
        <p:nvPicPr>
          <p:cNvPr id="5" name="Picture 2" descr="figure_10_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66885" cy="31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07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Logging, Deforestation, and Reforestation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30% commercial timber produced in US and Canada</a:t>
            </a:r>
          </a:p>
          <a:p>
            <a:r>
              <a:rPr lang="en-US" dirty="0" smtClean="0"/>
              <a:t>Logging often replaces complex forest ecosystems with tree plantations</a:t>
            </a:r>
          </a:p>
          <a:p>
            <a:r>
              <a:rPr lang="en-US" dirty="0" smtClean="0"/>
              <a:t>1982 Federal Regulations provide appropriate habitat for plant and animal communities </a:t>
            </a:r>
          </a:p>
          <a:p>
            <a:pPr lvl="1"/>
            <a:r>
              <a:rPr lang="en-US" dirty="0" smtClean="0"/>
              <a:t>Fail to specify how this can be quantified </a:t>
            </a:r>
            <a:endParaRPr lang="en-US" dirty="0"/>
          </a:p>
        </p:txBody>
      </p:sp>
      <p:pic>
        <p:nvPicPr>
          <p:cNvPr id="5" name="Picture 2" descr="figure_10_0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79919" cy="33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10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Fire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 process, releases nutrients tied up in dead biomass</a:t>
            </a:r>
          </a:p>
          <a:p>
            <a:r>
              <a:rPr lang="en-US" dirty="0" smtClean="0"/>
              <a:t>Provides openings for early successional species</a:t>
            </a:r>
          </a:p>
          <a:p>
            <a:r>
              <a:rPr lang="en-US" dirty="0" smtClean="0"/>
              <a:t>Used to try everything to suppress fires, lead to a lot of biomass to fuel large fires</a:t>
            </a:r>
          </a:p>
          <a:p>
            <a:r>
              <a:rPr lang="en-US" b="1" dirty="0" smtClean="0"/>
              <a:t>Prescribed Burn</a:t>
            </a:r>
            <a:r>
              <a:rPr lang="en-US" dirty="0" smtClean="0"/>
              <a:t>- fire set under controlled conditions, help prevent the risk of uncontrolled natural fires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05000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Yellowstone fires of 1988</a:t>
            </a:r>
          </a:p>
          <a:p>
            <a:r>
              <a:rPr lang="en-US" sz="1800" dirty="0" smtClean="0"/>
              <a:t>Burned 1/3 of the trees</a:t>
            </a:r>
          </a:p>
          <a:p>
            <a:r>
              <a:rPr lang="en-US" sz="1800" dirty="0" smtClean="0"/>
              <a:t>Overall now seen as beneficial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3" y="2971800"/>
            <a:ext cx="2548842" cy="39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14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524000"/>
            <a:ext cx="7109908" cy="4648200"/>
          </a:xfrm>
        </p:spPr>
        <p:txBody>
          <a:bodyPr/>
          <a:lstStyle/>
          <a:p>
            <a:r>
              <a:rPr lang="en-US" dirty="0"/>
              <a:t>National Parks- established to preserve scenic views and unusual landforms.</a:t>
            </a:r>
          </a:p>
          <a:p>
            <a:r>
              <a:rPr lang="en-US" dirty="0"/>
              <a:t>National wildlife refuges- managed for the purpose of protecting wildlife</a:t>
            </a:r>
          </a:p>
          <a:p>
            <a:r>
              <a:rPr lang="en-US" dirty="0"/>
              <a:t>National wilderness areas- set aside to preserve large tracts of intact ecosystems or landscapes.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31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Environmental Policy Act (NEPA)- mandates an environmental assessment of all projects involving federal money or permits.</a:t>
            </a:r>
          </a:p>
          <a:p>
            <a:r>
              <a:rPr lang="en-US" dirty="0"/>
              <a:t>Environmental impact statement (EIS)- outlines the scope and purpose of the project.</a:t>
            </a:r>
          </a:p>
          <a:p>
            <a:r>
              <a:rPr lang="en-US" dirty="0"/>
              <a:t>Environmental mitigation plan- outlines how the developer will address concerns raised by the projects impact on the environment.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32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Suburban- areas surrounding metropolitan centers with low population densities.</a:t>
            </a:r>
          </a:p>
          <a:p>
            <a:r>
              <a:rPr lang="en-US" dirty="0"/>
              <a:t>Exurban- similar to suburban areas, but are not connected to any central city or densely populated area. 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1563"/>
            <a:ext cx="3419475" cy="30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01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Urban sprawl- the creation of urbanized areas that spread into rural areas.</a:t>
            </a:r>
          </a:p>
          <a:p>
            <a:r>
              <a:rPr lang="en-US" dirty="0"/>
              <a:t>The four main concerns of urban sprawl in the U.S. are:</a:t>
            </a:r>
          </a:p>
          <a:p>
            <a:pPr lvl="1"/>
            <a:r>
              <a:rPr lang="en-US" dirty="0"/>
              <a:t> automobiles and highway construction</a:t>
            </a:r>
          </a:p>
          <a:p>
            <a:pPr lvl="1"/>
            <a:r>
              <a:rPr lang="en-US" dirty="0"/>
              <a:t> living costs (people can get more land and a larger house in the suburbs for the same amount of money)</a:t>
            </a:r>
          </a:p>
          <a:p>
            <a:pPr lvl="1"/>
            <a:r>
              <a:rPr lang="en-US" dirty="0"/>
              <a:t> urban blight (city revenue shrinks as people move to the suburbs) </a:t>
            </a:r>
          </a:p>
          <a:p>
            <a:pPr lvl="1"/>
            <a:r>
              <a:rPr lang="en-US" dirty="0"/>
              <a:t>government policies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05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Tragedy of the Commons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1968, Garrett Hardin- tendency of a shared limited resource to become depleted because people act from self interest for short term gain</a:t>
            </a:r>
          </a:p>
          <a:p>
            <a:pPr lvl="1"/>
            <a:r>
              <a:rPr lang="en-US" sz="2000" dirty="0" smtClean="0"/>
              <a:t>Commercial fisheries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836126" cy="39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53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loops!</a:t>
            </a:r>
            <a:endParaRPr lang="en-US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1290"/>
            <a:ext cx="3419475" cy="29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0742"/>
            <a:ext cx="3419475" cy="25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47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Policies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Highway Trust Fund- a federal gasoline tax to pay for construction and maintenance of roads and highways.</a:t>
            </a:r>
          </a:p>
          <a:p>
            <a:r>
              <a:rPr lang="en-US" dirty="0"/>
              <a:t>Zoning- a planning tool to create quieter and safer communities.  For example, prohibiting the development of a factory or strip mall in a residential area.</a:t>
            </a:r>
          </a:p>
          <a:p>
            <a:r>
              <a:rPr lang="en-US" dirty="0"/>
              <a:t>Multi-use zoning- allows retail and high-density residential development to coexist in the same area.</a:t>
            </a:r>
          </a:p>
          <a:p>
            <a:r>
              <a:rPr lang="en-US" dirty="0"/>
              <a:t>Subsidized mortgages- low interest rates offered to people to purchase a home that would otherwise not be able to do so.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27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657"/>
            <a:ext cx="7024744" cy="1143000"/>
          </a:xfrm>
        </p:spPr>
        <p:txBody>
          <a:bodyPr/>
          <a:lstStyle/>
          <a:p>
            <a:r>
              <a:rPr lang="en-US" dirty="0" smtClean="0"/>
              <a:t>Smart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Mixed land uses</a:t>
            </a:r>
          </a:p>
          <a:p>
            <a:r>
              <a:rPr lang="en-US" dirty="0"/>
              <a:t>create a range of housing opportunities and choices</a:t>
            </a:r>
          </a:p>
          <a:p>
            <a:r>
              <a:rPr lang="en-US" dirty="0"/>
              <a:t>create walkable neighborhoods</a:t>
            </a:r>
          </a:p>
          <a:p>
            <a:r>
              <a:rPr lang="en-US" dirty="0"/>
              <a:t>encourage community and stakeholder collaboration in development decisions</a:t>
            </a:r>
          </a:p>
          <a:p>
            <a:r>
              <a:rPr lang="en-US" dirty="0"/>
              <a:t>take advantage of compact building design</a:t>
            </a:r>
          </a:p>
          <a:p>
            <a:r>
              <a:rPr lang="en-US" dirty="0"/>
              <a:t>Foster distinctive, attractive communities with a strong sense of place</a:t>
            </a:r>
          </a:p>
          <a:p>
            <a:r>
              <a:rPr lang="en-US" dirty="0"/>
              <a:t>Preserve open space, farmland, natural beauty and critical environmental areas</a:t>
            </a:r>
          </a:p>
          <a:p>
            <a:r>
              <a:rPr lang="en-US" dirty="0"/>
              <a:t>Provide a variety of transportation choices</a:t>
            </a:r>
          </a:p>
          <a:p>
            <a:r>
              <a:rPr lang="en-US" dirty="0"/>
              <a:t>Strengthen and direct development toward existing communities</a:t>
            </a:r>
          </a:p>
          <a:p>
            <a:r>
              <a:rPr lang="en-US" dirty="0"/>
              <a:t>Make development decisions predictable, fair and cost-effective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71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08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Tragedy of the commons is a result of the economic phenomena called a </a:t>
            </a:r>
            <a:r>
              <a:rPr lang="en-US" b="1" dirty="0" smtClean="0"/>
              <a:t>negative externality</a:t>
            </a:r>
          </a:p>
          <a:p>
            <a:r>
              <a:rPr lang="en-US" dirty="0" smtClean="0"/>
              <a:t>Not included in the purchase price</a:t>
            </a:r>
          </a:p>
          <a:p>
            <a:r>
              <a:rPr lang="en-US" dirty="0" smtClean="0"/>
              <a:t>Concern because can lead to environmental damage that no one is legally or financially responsible for. 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Private ownership</a:t>
            </a:r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Self-regulation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Maximum sustainable yield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1752600"/>
            <a:ext cx="3419856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Maximum amount that can be harvested without compromising the future availability of that resource</a:t>
            </a:r>
          </a:p>
          <a:p>
            <a:r>
              <a:rPr lang="en-US" dirty="0" smtClean="0"/>
              <a:t>Amount of harvest that keeps resource population at about half the carrying capacity of the environment</a:t>
            </a:r>
          </a:p>
          <a:p>
            <a:r>
              <a:rPr lang="en-US" dirty="0" smtClean="0"/>
              <a:t>Hard to calculate, in theory this would allow indefinite use without depletion</a:t>
            </a:r>
          </a:p>
          <a:p>
            <a:r>
              <a:rPr lang="en-US" dirty="0" smtClean="0"/>
              <a:t>Example: logging</a:t>
            </a:r>
            <a:endParaRPr lang="en-US" dirty="0"/>
          </a:p>
        </p:txBody>
      </p:sp>
      <p:pic>
        <p:nvPicPr>
          <p:cNvPr id="6" name="Picture 2" descr="figure_10_0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50" y="2286000"/>
            <a:ext cx="4561850" cy="35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30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1/9 of Earth’s land is protected in one way or another</a:t>
            </a:r>
            <a:endParaRPr lang="en-US" dirty="0"/>
          </a:p>
        </p:txBody>
      </p:sp>
      <p:pic>
        <p:nvPicPr>
          <p:cNvPr id="7" name="Picture 2" descr="figure_10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331324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2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Categories of Protected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881308" cy="39247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National Parks- managed for scientific, educational, and recreational use, and sometimes for their beauty or unique landforms.</a:t>
            </a:r>
          </a:p>
          <a:p>
            <a:r>
              <a:rPr lang="en-US" dirty="0"/>
              <a:t>Managed Resource Protected Areas-  managed for the sustained use of biological, mineral, and recreational resources.</a:t>
            </a:r>
          </a:p>
          <a:p>
            <a:r>
              <a:rPr lang="en-US" dirty="0"/>
              <a:t>Habitat/Species Management Areas-  actively managed to maintain biological communities. </a:t>
            </a:r>
          </a:p>
          <a:p>
            <a:r>
              <a:rPr lang="en-US" dirty="0"/>
              <a:t>Strict Nature Reserves and Wilderness Areas- established to protect species and ecosystems.</a:t>
            </a:r>
          </a:p>
          <a:p>
            <a:r>
              <a:rPr lang="en-US" dirty="0"/>
              <a:t>Protected Landscapes and Seascapes- nondestructive use of natural resources while allowing for tourism and recreation.</a:t>
            </a:r>
          </a:p>
          <a:p>
            <a:r>
              <a:rPr lang="en-US" dirty="0"/>
              <a:t>National Monuments-  set aside to protect unique sites of special natural or cultural interests.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74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Public Lands in the U.S</a:t>
            </a:r>
            <a:endParaRPr lang="en-US" dirty="0"/>
          </a:p>
        </p:txBody>
      </p:sp>
      <p:pic>
        <p:nvPicPr>
          <p:cNvPr id="4" name="Picture 2" descr="figure_10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4702"/>
            <a:ext cx="6892578" cy="54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31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Public Land Classifications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828800"/>
            <a:ext cx="3419856" cy="4495800"/>
          </a:xfrm>
        </p:spPr>
        <p:txBody>
          <a:bodyPr/>
          <a:lstStyle/>
          <a:p>
            <a:r>
              <a:rPr lang="en-US" dirty="0" smtClean="0"/>
              <a:t>Resource conservation ethic- people should maximize resource </a:t>
            </a:r>
            <a:r>
              <a:rPr lang="en-US" dirty="0" smtClean="0"/>
              <a:t>use based </a:t>
            </a:r>
            <a:r>
              <a:rPr lang="en-US" dirty="0" smtClean="0"/>
              <a:t>on the greatest good for everyone</a:t>
            </a:r>
          </a:p>
          <a:p>
            <a:r>
              <a:rPr lang="en-US" dirty="0" smtClean="0"/>
              <a:t>Multiple use lands- can be used for recreation, grazing, timber harvesting, and mineral extraction</a:t>
            </a:r>
            <a:endParaRPr lang="en-US" dirty="0"/>
          </a:p>
        </p:txBody>
      </p:sp>
      <p:pic>
        <p:nvPicPr>
          <p:cNvPr id="7" name="Picture 2" descr="figure_10_0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97241" cy="332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01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and Federal Agencies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Bureau of Land Management (BLM)- grazing, mining, timber harvesting, and recreation</a:t>
            </a:r>
          </a:p>
          <a:p>
            <a:r>
              <a:rPr lang="en-US" dirty="0" smtClean="0"/>
              <a:t>United States Forest Service (USFS)- timber harvesting, grazing, and recreation</a:t>
            </a:r>
          </a:p>
          <a:p>
            <a:r>
              <a:rPr lang="en-US" dirty="0" smtClean="0"/>
              <a:t>National Park Service (NPS)- recreation and conservation</a:t>
            </a:r>
          </a:p>
          <a:p>
            <a:r>
              <a:rPr lang="en-US" dirty="0" smtClean="0"/>
              <a:t>Fish and Wildlife Service (FWS)- wildlife conservation, hunting, and recreation</a:t>
            </a:r>
          </a:p>
          <a:p>
            <a:r>
              <a:rPr lang="en-US" dirty="0" smtClean="0"/>
              <a:t>USFS &amp; NPS are most commonly multiple use lands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029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1029</Words>
  <Application>Microsoft Office PowerPoint</Application>
  <PresentationFormat>On-screen Show (4:3)</PresentationFormat>
  <Paragraphs>111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Cha. 10 </vt:lpstr>
      <vt:lpstr>Tragedy of the Commons</vt:lpstr>
      <vt:lpstr>Externalities</vt:lpstr>
      <vt:lpstr>Maximum sustainable yield</vt:lpstr>
      <vt:lpstr>1/9 of Earth’s land is protected in one way or another</vt:lpstr>
      <vt:lpstr>International Categories of Protected Lands</vt:lpstr>
      <vt:lpstr>Public Lands in the U.S</vt:lpstr>
      <vt:lpstr>Public Land Classifications</vt:lpstr>
      <vt:lpstr>Land Use and Federal Agencies</vt:lpstr>
      <vt:lpstr>Rangelands</vt:lpstr>
      <vt:lpstr>Forests- clear cutting</vt:lpstr>
      <vt:lpstr>Forests- selective cutting</vt:lpstr>
      <vt:lpstr>Forests- ecologically sustainable forestry</vt:lpstr>
      <vt:lpstr>Logging, Deforestation, and Reforestation</vt:lpstr>
      <vt:lpstr>Fire Management</vt:lpstr>
      <vt:lpstr>PowerPoint Presentation</vt:lpstr>
      <vt:lpstr>Federal Regulations</vt:lpstr>
      <vt:lpstr>Residential Land</vt:lpstr>
      <vt:lpstr>Urban Sprawl</vt:lpstr>
      <vt:lpstr>Feedback loops!</vt:lpstr>
      <vt:lpstr>Government Policies</vt:lpstr>
      <vt:lpstr>Smart Growth</vt:lpstr>
      <vt:lpstr>PowerPoint Presentation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10</dc:title>
  <dc:creator>Briana Millar</dc:creator>
  <cp:lastModifiedBy>chsd117</cp:lastModifiedBy>
  <cp:revision>8</cp:revision>
  <dcterms:created xsi:type="dcterms:W3CDTF">2013-11-30T21:03:58Z</dcterms:created>
  <dcterms:modified xsi:type="dcterms:W3CDTF">2017-01-06T15:13:52Z</dcterms:modified>
</cp:coreProperties>
</file>