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4660"/>
  </p:normalViewPr>
  <p:slideViewPr>
    <p:cSldViewPr>
      <p:cViewPr>
        <p:scale>
          <a:sx n="107" d="100"/>
          <a:sy n="107" d="100"/>
        </p:scale>
        <p:origin x="-1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5EB81E3-A326-4C21-B8E8-20487893687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94717E-5158-4259-BCE3-609E07CF7226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81E3-A326-4C21-B8E8-20487893687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4717E-5158-4259-BCE3-609E07CF72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5EB81E3-A326-4C21-B8E8-204878936876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594717E-5158-4259-BCE3-609E07CF72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EDZCJMPkEk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Cha.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Feeding the World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13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err="1" smtClean="0"/>
              <a:t>Monocropping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1676400"/>
            <a:ext cx="6777317" cy="3508977"/>
          </a:xfrm>
        </p:spPr>
        <p:txBody>
          <a:bodyPr/>
          <a:lstStyle/>
          <a:p>
            <a:r>
              <a:rPr lang="en-US" dirty="0"/>
              <a:t>Growing a large amount of a single species of plant.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5294312" cy="384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273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Pesticides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42416" y="1524000"/>
            <a:ext cx="3419856" cy="42824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Pesticide- a substance that kills or controls organisms that people consider pests.</a:t>
            </a:r>
          </a:p>
          <a:p>
            <a:r>
              <a:rPr lang="en-US" dirty="0"/>
              <a:t>Insecticide- target insects</a:t>
            </a:r>
          </a:p>
          <a:p>
            <a:r>
              <a:rPr lang="en-US" dirty="0"/>
              <a:t>Herbicides- target plants</a:t>
            </a:r>
          </a:p>
          <a:p>
            <a:r>
              <a:rPr lang="en-US" dirty="0"/>
              <a:t>Broad-spectrum pesticides- designed to kill many different types of pests.</a:t>
            </a:r>
          </a:p>
          <a:p>
            <a:r>
              <a:rPr lang="en-US" dirty="0"/>
              <a:t>Selective pesticides- designed to kill a narrower range of organisms.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1524000"/>
            <a:ext cx="3419856" cy="4282439"/>
          </a:xfrm>
        </p:spPr>
        <p:txBody>
          <a:bodyPr/>
          <a:lstStyle/>
          <a:p>
            <a:r>
              <a:rPr lang="en-US" sz="2000" dirty="0"/>
              <a:t>Persistent- pesticides that remain in the environment a long time.</a:t>
            </a:r>
          </a:p>
          <a:p>
            <a:r>
              <a:rPr lang="en-US" sz="2000" dirty="0" smtClean="0"/>
              <a:t>Non-persistent- </a:t>
            </a:r>
            <a:r>
              <a:rPr lang="en-US" sz="2000" dirty="0"/>
              <a:t>pesticide that breaks down relatively rapidly, usually in weeks to months.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Pesticide Harm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676400"/>
            <a:ext cx="7339584" cy="4648200"/>
          </a:xfrm>
        </p:spPr>
        <p:txBody>
          <a:bodyPr>
            <a:normAutofit/>
          </a:bodyPr>
          <a:lstStyle/>
          <a:p>
            <a:r>
              <a:rPr lang="en-US" dirty="0"/>
              <a:t>Bioaccumulation- some pesticides are found to build up over time in the fatty tissues of predators.  </a:t>
            </a:r>
          </a:p>
          <a:p>
            <a:pPr lvl="1"/>
            <a:r>
              <a:rPr lang="en-US" dirty="0"/>
              <a:t>An example was DDT.  </a:t>
            </a:r>
          </a:p>
          <a:p>
            <a:pPr lvl="1"/>
            <a:r>
              <a:rPr lang="en-US" dirty="0"/>
              <a:t>When an organism containing the pesticide is eaten, the chemical is transferred to the consumer.  </a:t>
            </a:r>
          </a:p>
          <a:p>
            <a:pPr lvl="1"/>
            <a:r>
              <a:rPr lang="en-US" dirty="0"/>
              <a:t>This eventually leads to very high pesticide concentrations at high trophic levels. 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www.youtube.com/watch?v=9EDZCJMPkEk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Pesticide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752600"/>
            <a:ext cx="3419856" cy="4053840"/>
          </a:xfrm>
        </p:spPr>
        <p:txBody>
          <a:bodyPr>
            <a:normAutofit fontScale="92500"/>
          </a:bodyPr>
          <a:lstStyle/>
          <a:p>
            <a:r>
              <a:rPr lang="en-US" dirty="0"/>
              <a:t>Resistance-  pest populations may evolve resistance to a pesticide over time.  These are said to be resistant.</a:t>
            </a:r>
          </a:p>
          <a:p>
            <a:r>
              <a:rPr lang="en-US" dirty="0"/>
              <a:t>Pesticide treadmill- the cycle of pesticide development followed by pest resistance, followed by development of a new pesticide.</a:t>
            </a:r>
          </a:p>
          <a:p>
            <a:endParaRPr lang="en-US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272556" cy="308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0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Engineering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1600" y="1981200"/>
            <a:ext cx="3057148" cy="639762"/>
          </a:xfrm>
        </p:spPr>
        <p:txBody>
          <a:bodyPr/>
          <a:lstStyle/>
          <a:p>
            <a:r>
              <a:rPr lang="en-US" dirty="0" smtClean="0"/>
              <a:t>Pros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41721" y="2743200"/>
            <a:ext cx="3419856" cy="3429000"/>
          </a:xfrm>
        </p:spPr>
        <p:txBody>
          <a:bodyPr>
            <a:normAutofit/>
          </a:bodyPr>
          <a:lstStyle/>
          <a:p>
            <a:r>
              <a:rPr lang="en-US" dirty="0"/>
              <a:t>Greater yield</a:t>
            </a:r>
          </a:p>
          <a:p>
            <a:r>
              <a:rPr lang="en-US" dirty="0"/>
              <a:t>Greater food quality</a:t>
            </a:r>
          </a:p>
          <a:p>
            <a:r>
              <a:rPr lang="en-US" dirty="0"/>
              <a:t>Reductions in pesticide use</a:t>
            </a:r>
          </a:p>
          <a:p>
            <a:r>
              <a:rPr lang="en-US" dirty="0"/>
              <a:t>Reduction of world hunger by increased food production</a:t>
            </a:r>
          </a:p>
          <a:p>
            <a:r>
              <a:rPr lang="en-US" dirty="0"/>
              <a:t>Increased profits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105400" y="1981200"/>
            <a:ext cx="3055717" cy="639762"/>
          </a:xfrm>
        </p:spPr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152" y="2667000"/>
            <a:ext cx="3419856" cy="3429000"/>
          </a:xfrm>
        </p:spPr>
        <p:txBody>
          <a:bodyPr/>
          <a:lstStyle/>
          <a:p>
            <a:r>
              <a:rPr lang="en-US" dirty="0"/>
              <a:t>Safety for human consumption</a:t>
            </a:r>
          </a:p>
          <a:p>
            <a:r>
              <a:rPr lang="en-US" dirty="0"/>
              <a:t>Effects on biodiversity</a:t>
            </a:r>
          </a:p>
          <a:p>
            <a:r>
              <a:rPr lang="en-US" dirty="0"/>
              <a:t>Regulation of genetically modified organisms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72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91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Global </a:t>
            </a:r>
            <a:r>
              <a:rPr lang="en-US" dirty="0" err="1" smtClean="0"/>
              <a:t>Undernutrition</a:t>
            </a:r>
            <a:endParaRPr lang="en-US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388241" cy="404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21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024744" cy="1143000"/>
          </a:xfrm>
        </p:spPr>
        <p:txBody>
          <a:bodyPr/>
          <a:lstStyle/>
          <a:p>
            <a:r>
              <a:rPr lang="en-US" dirty="0" smtClean="0"/>
              <a:t>Nutritional Requirements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752600"/>
            <a:ext cx="6934200" cy="4572000"/>
          </a:xfrm>
        </p:spPr>
        <p:txBody>
          <a:bodyPr>
            <a:normAutofit/>
          </a:bodyPr>
          <a:lstStyle/>
          <a:p>
            <a:r>
              <a:rPr lang="en-US" dirty="0" err="1"/>
              <a:t>Undernutrition</a:t>
            </a:r>
            <a:r>
              <a:rPr lang="en-US" dirty="0"/>
              <a:t>- not consuming enough calories to be healthy.</a:t>
            </a:r>
          </a:p>
          <a:p>
            <a:r>
              <a:rPr lang="en-US" dirty="0"/>
              <a:t>Malnourished- a persons diet lacks the correct balance of proteins, carbohydrates, vitamins, and minerals even though they get enough calories.</a:t>
            </a:r>
          </a:p>
          <a:p>
            <a:r>
              <a:rPr lang="en-US" dirty="0" err="1"/>
              <a:t>Overnutrition</a:t>
            </a:r>
            <a:r>
              <a:rPr lang="en-US" dirty="0"/>
              <a:t>- too many calories and improper foods that causes a person to become overweight.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9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561064"/>
          </a:xfrm>
        </p:spPr>
        <p:txBody>
          <a:bodyPr>
            <a:normAutofit fontScale="90000"/>
          </a:bodyPr>
          <a:lstStyle/>
          <a:p>
            <a:r>
              <a:rPr lang="en-US" dirty="0"/>
              <a:t>Reasons for malnutrition and undernutrition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7339584" cy="3493008"/>
          </a:xfrm>
        </p:spPr>
        <p:txBody>
          <a:bodyPr/>
          <a:lstStyle/>
          <a:p>
            <a:r>
              <a:rPr lang="en-US" sz="2000" dirty="0"/>
              <a:t>Reasons for malnutrition and undernutrition</a:t>
            </a:r>
          </a:p>
          <a:p>
            <a:pPr lvl="1"/>
            <a:r>
              <a:rPr lang="en-US" sz="2000" dirty="0" smtClean="0"/>
              <a:t>Poverty</a:t>
            </a:r>
          </a:p>
          <a:p>
            <a:pPr lvl="1"/>
            <a:r>
              <a:rPr lang="en-US" sz="2000" dirty="0" smtClean="0"/>
              <a:t>Unequal food distribution (rather than absolute scarcity)</a:t>
            </a:r>
          </a:p>
          <a:p>
            <a:pPr lvl="1"/>
            <a:r>
              <a:rPr lang="en-US" sz="2000" dirty="0" smtClean="0"/>
              <a:t>Political </a:t>
            </a:r>
            <a:r>
              <a:rPr lang="en-US" sz="2000" dirty="0"/>
              <a:t>and economic factors</a:t>
            </a:r>
          </a:p>
          <a:p>
            <a:pPr lvl="1"/>
            <a:r>
              <a:rPr lang="en-US" sz="2000" dirty="0"/>
              <a:t>Agricultural resources being diverted to feed livestock and poultry rather than </a:t>
            </a:r>
            <a:r>
              <a:rPr lang="en-US" sz="2000" dirty="0" smtClean="0"/>
              <a:t>people (40% of grain grown is to feed livestock)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8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Annual Meat Consumption</a:t>
            </a:r>
            <a:endParaRPr lang="en-US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876800" cy="47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77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Global Grain Production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676573" cy="491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17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management techniques and mechanization as well as the triad of fertilization, irrigation, and improved crop varieties.  This has increased food production dramatically.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38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dirty="0" smtClean="0"/>
              <a:t>Irrigation Problems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066800" y="1676400"/>
            <a:ext cx="3395472" cy="41300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Waterlogging- when the  soil remains under water for prolonged periods which impairs root growth because the roots cannot get oxygen.</a:t>
            </a:r>
          </a:p>
          <a:p>
            <a:r>
              <a:rPr lang="en-US" dirty="0"/>
              <a:t>Salinization- when the small amounts of salts in irrigation water become highly concentrated on the soil surface through evaporation.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22452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80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Fertilizers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828800"/>
            <a:ext cx="3419856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Organic fertilizers- organic matter from plants and animals.  Typically made from animal manure that has been allowed to decompose.</a:t>
            </a:r>
          </a:p>
          <a:p>
            <a:r>
              <a:rPr lang="en-US" dirty="0"/>
              <a:t>Inorganic fertilizers (synthetic)- fertilizers that are produced commercially.  This is usually done by combusting natural gas, which allows nitrogen from the atmosphere to be fixed and captured in fertilizer.</a:t>
            </a:r>
          </a:p>
          <a:p>
            <a:endParaRPr lang="en-US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104386" cy="317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380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91</TotalTime>
  <Words>451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Cha. 11</vt:lpstr>
      <vt:lpstr>Global Undernutrition</vt:lpstr>
      <vt:lpstr>Nutritional Requirements </vt:lpstr>
      <vt:lpstr>Reasons for malnutrition and undernutrition </vt:lpstr>
      <vt:lpstr>Annual Meat Consumption</vt:lpstr>
      <vt:lpstr>Global Grain Production</vt:lpstr>
      <vt:lpstr>Green Revolution</vt:lpstr>
      <vt:lpstr>Irrigation Problems</vt:lpstr>
      <vt:lpstr>Fertilizers</vt:lpstr>
      <vt:lpstr>Monocropping</vt:lpstr>
      <vt:lpstr>Pesticides</vt:lpstr>
      <vt:lpstr>Pesticide Harm</vt:lpstr>
      <vt:lpstr>Pesticide Resistance</vt:lpstr>
      <vt:lpstr>Genetic Engineering</vt:lpstr>
    </vt:vector>
  </TitlesOfParts>
  <Company>chsd117.org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Cha. 11</dc:title>
  <dc:creator>Briana Millar</dc:creator>
  <cp:lastModifiedBy>David Auston</cp:lastModifiedBy>
  <cp:revision>12</cp:revision>
  <dcterms:created xsi:type="dcterms:W3CDTF">2013-12-09T17:33:35Z</dcterms:created>
  <dcterms:modified xsi:type="dcterms:W3CDTF">2016-01-11T18:10:12Z</dcterms:modified>
</cp:coreProperties>
</file>