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AE25387-01C1-49F4-B5EB-57977F1BE1F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9A4974-3DE2-4E8F-A54F-86CBD0CDA23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387-01C1-49F4-B5EB-57977F1BE1F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4974-3DE2-4E8F-A54F-86CBD0CDA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387-01C1-49F4-B5EB-57977F1BE1F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4974-3DE2-4E8F-A54F-86CBD0CDA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387-01C1-49F4-B5EB-57977F1BE1F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4974-3DE2-4E8F-A54F-86CBD0CDA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387-01C1-49F4-B5EB-57977F1BE1F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4974-3DE2-4E8F-A54F-86CBD0CDA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387-01C1-49F4-B5EB-57977F1BE1F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4974-3DE2-4E8F-A54F-86CBD0CDA2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387-01C1-49F4-B5EB-57977F1BE1F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4974-3DE2-4E8F-A54F-86CBD0CDA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387-01C1-49F4-B5EB-57977F1BE1F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4974-3DE2-4E8F-A54F-86CBD0CDA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387-01C1-49F4-B5EB-57977F1BE1F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4974-3DE2-4E8F-A54F-86CBD0CDA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387-01C1-49F4-B5EB-57977F1BE1F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4974-3DE2-4E8F-A54F-86CBD0CDA23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387-01C1-49F4-B5EB-57977F1BE1F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4974-3DE2-4E8F-A54F-86CBD0CDA2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E25387-01C1-49F4-B5EB-57977F1BE1FF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59A4974-3DE2-4E8F-A54F-86CBD0CDA2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Non-renewable Energy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86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Formation</a:t>
            </a:r>
            <a:endParaRPr lang="en-US" dirty="0"/>
          </a:p>
        </p:txBody>
      </p:sp>
      <p:pic>
        <p:nvPicPr>
          <p:cNvPr id="4" name="Picture 7" descr="Z:\sumanas\friedland1e\jpegs\ch12\figure_12_0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26065"/>
            <a:ext cx="6777037" cy="29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0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+/- of Coal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77" y="2324100"/>
            <a:ext cx="611925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48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Petroleum- a mixture of hydrocarbons, water, and sulfur that occurs in underground deposits.  </a:t>
            </a:r>
          </a:p>
          <a:p>
            <a:r>
              <a:rPr lang="en-US" dirty="0">
                <a:solidFill>
                  <a:schemeClr val="tx1"/>
                </a:solidFill>
              </a:rPr>
              <a:t>Oil and gasoline make this ideal for mobile combustion, such as vehicles.</a:t>
            </a:r>
          </a:p>
          <a:p>
            <a:r>
              <a:rPr lang="en-US" dirty="0">
                <a:solidFill>
                  <a:schemeClr val="tx1"/>
                </a:solidFill>
              </a:rPr>
              <a:t>Formed from the remains of ocean-dwelling phytoplankton that died 50-150 million years ago.</a:t>
            </a:r>
          </a:p>
          <a:p>
            <a:r>
              <a:rPr lang="en-US" dirty="0">
                <a:solidFill>
                  <a:schemeClr val="tx1"/>
                </a:solidFill>
              </a:rPr>
              <a:t>Countries with the most petroleum are Saudi Arabia, Russia, the United States, Iran, China, Canada, and Mexico</a:t>
            </a:r>
          </a:p>
        </p:txBody>
      </p:sp>
      <p:pic>
        <p:nvPicPr>
          <p:cNvPr id="5" name="Picture 7" descr="Z:\sumanas\friedland1e\jpegs\ch12\figure_12_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87153"/>
            <a:ext cx="3419475" cy="294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996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+/- of Petroleum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6777037" cy="252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06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Natural gas- exists as a component of petroleum in the ground as well as in gaseous deposits separate from petroleum.</a:t>
            </a:r>
          </a:p>
          <a:p>
            <a:r>
              <a:rPr lang="en-US" dirty="0">
                <a:solidFill>
                  <a:schemeClr val="tx1"/>
                </a:solidFill>
              </a:rPr>
              <a:t>Contains 80 to 95 percent methane and 5 to 20 percent ethane, propane, and butane.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3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+/- Natural Gas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239000" cy="251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16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Oil sands- slow-flowing, viscous deposits of bitumen mixed with sand, water, and clay.</a:t>
            </a:r>
          </a:p>
          <a:p>
            <a:r>
              <a:rPr lang="en-US" dirty="0">
                <a:solidFill>
                  <a:schemeClr val="tx1"/>
                </a:solidFill>
              </a:rPr>
              <a:t>Bitumen (tar or pitch)- a degraded type of petroleum that forms when a petroleum migrates close to the surface, where bacteria metabolize some of the light hydrocarbons and others evaporate.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843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err="1" smtClean="0"/>
              <a:t>Hubbert</a:t>
            </a:r>
            <a:r>
              <a:rPr lang="en-US" dirty="0" smtClean="0"/>
              <a:t>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6777317" cy="350897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Hubbert</a:t>
            </a:r>
            <a:r>
              <a:rPr lang="en-US" dirty="0">
                <a:solidFill>
                  <a:schemeClr val="tx1"/>
                </a:solidFill>
              </a:rPr>
              <a:t> curve- a graph that shows the point at which world oil production would reach a maximum and the point at which we would run out of oil.</a:t>
            </a:r>
          </a:p>
          <a:p>
            <a:endParaRPr lang="en-US" dirty="0"/>
          </a:p>
        </p:txBody>
      </p:sp>
      <p:pic>
        <p:nvPicPr>
          <p:cNvPr id="4" name="Picture 7" descr="Z:\sumanas\friedland1e\jpegs\ch12\figure_12_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35745"/>
            <a:ext cx="5562600" cy="32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3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Fossil Fuel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current global use continues, we will run out of conventional oil in less than 40 years.</a:t>
            </a:r>
          </a:p>
          <a:p>
            <a:r>
              <a:rPr lang="en-US" dirty="0">
                <a:solidFill>
                  <a:schemeClr val="tx1"/>
                </a:solidFill>
              </a:rPr>
              <a:t>Coal supplies will last for at least 200 years, and probably much longer. 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01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Fission- a nuclear reaction in which a neutron strikes a relatively large atomic nucleus, which then splits into two or more parts.</a:t>
            </a:r>
          </a:p>
          <a:p>
            <a:endParaRPr lang="en-US" dirty="0"/>
          </a:p>
        </p:txBody>
      </p:sp>
      <p:pic>
        <p:nvPicPr>
          <p:cNvPr id="6" name="Picture 7" descr="Z:\sumanas\friedland1e\jpegs\ch12\figure_12_1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24" y="1613018"/>
            <a:ext cx="3213376" cy="419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0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Commercial energy sources- those that are bought and sold, such as coal, oil and natural gas.  </a:t>
            </a:r>
          </a:p>
          <a:p>
            <a:r>
              <a:rPr lang="en-US" dirty="0">
                <a:solidFill>
                  <a:schemeClr val="tx1"/>
                </a:solidFill>
              </a:rPr>
              <a:t>Subsistence energy sources- those gathered by individuals for their own use such as wood, charcoal and animal waste.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94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Nuclear Reactors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76400"/>
            <a:ext cx="3419856" cy="413004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Fuel rods- </a:t>
            </a:r>
            <a:r>
              <a:rPr lang="en-US" dirty="0">
                <a:solidFill>
                  <a:schemeClr val="tx1"/>
                </a:solidFill>
              </a:rPr>
              <a:t>the cylindrical tubes that house the nuclear fuel used in a nuclear power plant.</a:t>
            </a:r>
          </a:p>
          <a:p>
            <a:r>
              <a:rPr lang="en-US" dirty="0">
                <a:solidFill>
                  <a:schemeClr val="tx1"/>
                </a:solidFill>
              </a:rPr>
              <a:t>Nuclear power plants work by using heat from nuclear fission to heat water.  This water produces the steam to turn the turbine, which turns a generator.</a:t>
            </a:r>
          </a:p>
          <a:p>
            <a:r>
              <a:rPr lang="en-US" b="1" dirty="0">
                <a:solidFill>
                  <a:schemeClr val="tx1"/>
                </a:solidFill>
              </a:rPr>
              <a:t>Control rods- </a:t>
            </a:r>
            <a:r>
              <a:rPr lang="en-US" dirty="0">
                <a:solidFill>
                  <a:schemeClr val="tx1"/>
                </a:solidFill>
              </a:rPr>
              <a:t>cylindrical devices that can be inserted between the fuel rods to absorb excess neutrons, thus slowing or stopping the fission </a:t>
            </a:r>
            <a:r>
              <a:rPr lang="en-US" dirty="0">
                <a:solidFill>
                  <a:schemeClr val="bg1"/>
                </a:solidFill>
              </a:rPr>
              <a:t>reaction.</a:t>
            </a:r>
          </a:p>
          <a:p>
            <a:endParaRPr lang="en-US" dirty="0"/>
          </a:p>
        </p:txBody>
      </p:sp>
      <p:pic>
        <p:nvPicPr>
          <p:cNvPr id="5" name="Picture 7" descr="Z:\sumanas\friedland1e\jpegs\ch12\figure_12_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38400"/>
            <a:ext cx="3861665" cy="29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8440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+/- of Nuclear Energy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6777037" cy="124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17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Radioactive waste- once the nuclear fuel can not produce enough heat to be used in a power plant but it continues to emit radioactivity.</a:t>
            </a:r>
          </a:p>
          <a:p>
            <a:r>
              <a:rPr lang="en-US" dirty="0">
                <a:solidFill>
                  <a:schemeClr val="tx1"/>
                </a:solidFill>
              </a:rPr>
              <a:t>This waste must be stored in special, highly secure locations because of the danger to living organisms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High-level radioactive waste- the form used in fuel rods.</a:t>
            </a:r>
          </a:p>
          <a:p>
            <a:r>
              <a:rPr lang="en-US" dirty="0">
                <a:solidFill>
                  <a:schemeClr val="tx1"/>
                </a:solidFill>
              </a:rPr>
              <a:t>Low-level radioactive waste- the  protective clothing, tools, rags, and other items used in routine plant maintenance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Uranium mine tailings- residue left after uranium is mined and enriched.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418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Nuclear fusion-  the reaction that powers the Sun and other stars.  This occurs when lighter nuclei are forced together to produce heavier nuclei and heat is released.</a:t>
            </a:r>
          </a:p>
          <a:p>
            <a:r>
              <a:rPr lang="en-US" dirty="0">
                <a:solidFill>
                  <a:schemeClr val="tx1"/>
                </a:solidFill>
              </a:rPr>
              <a:t>Fusion is a promising, unlimited source of energy in the future, but so far scientists have had difficulty </a:t>
            </a:r>
            <a:r>
              <a:rPr lang="en-US" dirty="0" smtClean="0">
                <a:solidFill>
                  <a:schemeClr val="tx1"/>
                </a:solidFill>
              </a:rPr>
              <a:t>containing </a:t>
            </a:r>
            <a:r>
              <a:rPr lang="en-US" dirty="0">
                <a:solidFill>
                  <a:schemeClr val="tx1"/>
                </a:solidFill>
              </a:rPr>
              <a:t>the heat that is produced.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64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Energy Use </a:t>
            </a:r>
            <a:endParaRPr lang="en-US" dirty="0"/>
          </a:p>
        </p:txBody>
      </p:sp>
      <p:pic>
        <p:nvPicPr>
          <p:cNvPr id="4" name="Picture 7" descr="Z:\sumanas\friedland1e\jpegs\ch12\figure_12_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791200" cy="41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87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Fuel Efficiency of U.S. Autos</a:t>
            </a:r>
            <a:endParaRPr lang="en-US" dirty="0"/>
          </a:p>
        </p:txBody>
      </p:sp>
      <p:pic>
        <p:nvPicPr>
          <p:cNvPr id="4" name="Picture 8" descr="Z:\sumanas\friedland1e\jpegs\ch12\figure_12_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24100"/>
            <a:ext cx="597329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570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Generation</a:t>
            </a:r>
            <a:endParaRPr lang="en-US" dirty="0"/>
          </a:p>
        </p:txBody>
      </p:sp>
      <p:pic>
        <p:nvPicPr>
          <p:cNvPr id="4" name="Picture 7" descr="Z:\sumanas\friedland1e\jpegs\ch12\figure_12_0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165614" cy="40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467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burning fuel from coal transfers energy to water, which becomes steam.</a:t>
            </a:r>
          </a:p>
          <a:p>
            <a:r>
              <a:rPr lang="en-US" dirty="0">
                <a:solidFill>
                  <a:schemeClr val="tx1"/>
                </a:solidFill>
              </a:rPr>
              <a:t>The kinetic energy contained within the steam is transferred to the blades of a turbine, a large device that resembles a fan.</a:t>
            </a:r>
          </a:p>
          <a:p>
            <a:r>
              <a:rPr lang="en-US" dirty="0">
                <a:solidFill>
                  <a:schemeClr val="tx1"/>
                </a:solidFill>
              </a:rPr>
              <a:t>As the energy in the steam turns the turbine, the shaft in the center of the turbine turns the generator.</a:t>
            </a:r>
          </a:p>
          <a:p>
            <a:r>
              <a:rPr lang="en-US" dirty="0">
                <a:solidFill>
                  <a:schemeClr val="tx1"/>
                </a:solidFill>
              </a:rPr>
              <a:t>This mechanical motion generates energy.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56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Generation</a:t>
            </a:r>
            <a:endParaRPr lang="en-US" dirty="0"/>
          </a:p>
        </p:txBody>
      </p:sp>
      <p:pic>
        <p:nvPicPr>
          <p:cNvPr id="4" name="Picture 7" descr="Z:\sumanas\friedland1e\jpegs\ch12\figure_12_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70" y="2324100"/>
            <a:ext cx="353107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820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Cogeneration- using a fuel to generate electricity and to produce heat.</a:t>
            </a:r>
          </a:p>
          <a:p>
            <a:r>
              <a:rPr lang="en-US" dirty="0">
                <a:solidFill>
                  <a:schemeClr val="tx1"/>
                </a:solidFill>
              </a:rPr>
              <a:t>Example- If steam is used for industrial purposes or to heat buildings it is diverted to turn a turbine first. </a:t>
            </a:r>
          </a:p>
          <a:p>
            <a:r>
              <a:rPr lang="en-US" dirty="0">
                <a:solidFill>
                  <a:schemeClr val="tx1"/>
                </a:solidFill>
              </a:rPr>
              <a:t>This improves the efficiency to as high as 90%.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9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Coal- a solid fuel formed primarily from the remains of trees, ferns, and other plant materials that were preserved 280-360 million years ago.</a:t>
            </a:r>
          </a:p>
          <a:p>
            <a:r>
              <a:rPr lang="en-US" dirty="0">
                <a:solidFill>
                  <a:schemeClr val="tx1"/>
                </a:solidFill>
              </a:rPr>
              <a:t>Four types of coal ranked from lesser to greater age, exposure to pressure, and energy content.</a:t>
            </a:r>
          </a:p>
          <a:p>
            <a:r>
              <a:rPr lang="en-US" dirty="0">
                <a:solidFill>
                  <a:schemeClr val="tx1"/>
                </a:solidFill>
              </a:rPr>
              <a:t>These four types are:  lignite, sub-bituminous, bituminous, and anthracite.</a:t>
            </a:r>
          </a:p>
          <a:p>
            <a:r>
              <a:rPr lang="en-US" dirty="0">
                <a:solidFill>
                  <a:schemeClr val="tx1"/>
                </a:solidFill>
              </a:rPr>
              <a:t>The largest coal reserves are in the United States, Russia, China, and India.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801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</TotalTime>
  <Words>742</Words>
  <Application>Microsoft Office PowerPoint</Application>
  <PresentationFormat>On-screen Show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Cha. 12</vt:lpstr>
      <vt:lpstr>Energy Use</vt:lpstr>
      <vt:lpstr>Process of Energy Use </vt:lpstr>
      <vt:lpstr>Overall Fuel Efficiency of U.S. Autos</vt:lpstr>
      <vt:lpstr>Electricity Generation</vt:lpstr>
      <vt:lpstr>Electricity Generation</vt:lpstr>
      <vt:lpstr>Electricity Generation</vt:lpstr>
      <vt:lpstr>Cogeneration</vt:lpstr>
      <vt:lpstr>Coal</vt:lpstr>
      <vt:lpstr>Coal Formation</vt:lpstr>
      <vt:lpstr>+/- of Coal</vt:lpstr>
      <vt:lpstr>Petroleum</vt:lpstr>
      <vt:lpstr>+/- of Petroleum </vt:lpstr>
      <vt:lpstr>Natural Gas</vt:lpstr>
      <vt:lpstr>+/- Natural Gas</vt:lpstr>
      <vt:lpstr>Other Fossil Fuels</vt:lpstr>
      <vt:lpstr>Hubbert Curve</vt:lpstr>
      <vt:lpstr>Future of Fossil Fuel Use</vt:lpstr>
      <vt:lpstr>Nuclear Energy</vt:lpstr>
      <vt:lpstr>Nuclear Reactors</vt:lpstr>
      <vt:lpstr>+/- of Nuclear Energy</vt:lpstr>
      <vt:lpstr>Radioactive Waste</vt:lpstr>
      <vt:lpstr>Fusion 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Cha. 12</dc:title>
  <dc:creator>Briana Millar</dc:creator>
  <cp:lastModifiedBy>David Auston</cp:lastModifiedBy>
  <cp:revision>3</cp:revision>
  <dcterms:created xsi:type="dcterms:W3CDTF">2014-01-05T22:08:23Z</dcterms:created>
  <dcterms:modified xsi:type="dcterms:W3CDTF">2015-01-06T16:25:31Z</dcterms:modified>
</cp:coreProperties>
</file>