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3F4F01-6B31-4E08-AB17-D87DB7B00E4D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1DF21BD-012C-4E65-911A-F24F76387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 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Evolution of Biodiversity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714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by 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Humans breed plants and animals for desirable traits 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3419475" cy="246202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82" y="2133600"/>
            <a:ext cx="4393449" cy="2651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5029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*Dangers can be herbicide resistance, or antibiotic resistance*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00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by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Environment determines which organisms survive and reproduce. </a:t>
            </a:r>
          </a:p>
          <a:p>
            <a:pPr lvl="1"/>
            <a:r>
              <a:rPr lang="en-US" sz="1600" dirty="0" smtClean="0"/>
              <a:t>Fitness- ability to survive and reproduce</a:t>
            </a:r>
          </a:p>
          <a:p>
            <a:pPr lvl="1"/>
            <a:r>
              <a:rPr lang="en-US" sz="1600" dirty="0" smtClean="0"/>
              <a:t>Adaptations- traits that improve fitness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Darwin &amp; Wallace</a:t>
            </a:r>
          </a:p>
          <a:p>
            <a:pPr lvl="1"/>
            <a:r>
              <a:rPr lang="en-US" dirty="0" smtClean="0"/>
              <a:t>Darwin’s theory of evolution key ideas: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Individuals produce excess of offspring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Not all offspring can survive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Individuals differ in traits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Differences in traits can be passed from parents to offspring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Differences in traits are associated with ability to survive and reproduce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399"/>
            <a:ext cx="1916267" cy="2764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6" y="4038600"/>
            <a:ext cx="2215896" cy="2334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35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0"/>
            <a:ext cx="5943601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35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Allopatric Speciation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42416" y="1676400"/>
            <a:ext cx="3419856" cy="413004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Geographic isolation</a:t>
            </a:r>
          </a:p>
          <a:p>
            <a:pPr lvl="2"/>
            <a:r>
              <a:rPr lang="en-US" dirty="0" smtClean="0"/>
              <a:t>River changing course, large lake into 2 small lakes, mountain range rising</a:t>
            </a:r>
          </a:p>
          <a:p>
            <a:pPr lvl="1"/>
            <a:r>
              <a:rPr lang="en-US" dirty="0" smtClean="0"/>
              <a:t>Leads to reproductive isolation: become so different that even if barrier is removed they can’t interbreed. </a:t>
            </a:r>
          </a:p>
          <a:p>
            <a:pPr lvl="1"/>
            <a:r>
              <a:rPr lang="en-US" dirty="0" smtClean="0"/>
              <a:t>*Darwin’s finches</a:t>
            </a:r>
          </a:p>
          <a:p>
            <a:pPr lvl="1"/>
            <a:r>
              <a:rPr lang="en-US" dirty="0" smtClean="0"/>
              <a:t>*Most common way evolution generates new species  </a:t>
            </a:r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78" y="838200"/>
            <a:ext cx="3670422" cy="548192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090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Sympatric Speciation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447800"/>
            <a:ext cx="3419856" cy="435864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Evolution of 1 species into 2 species in absence of geographic isolation</a:t>
            </a:r>
          </a:p>
          <a:p>
            <a:r>
              <a:rPr lang="en-US" sz="1800" dirty="0" smtClean="0"/>
              <a:t>Usually happens through polyploidy- increases in # of sets of chromosomes. </a:t>
            </a:r>
          </a:p>
          <a:p>
            <a:pPr lvl="1"/>
            <a:r>
              <a:rPr lang="en-US" sz="1800" dirty="0" smtClean="0"/>
              <a:t>Occur during division of reproductive cells</a:t>
            </a:r>
          </a:p>
          <a:p>
            <a:pPr lvl="1"/>
            <a:r>
              <a:rPr lang="en-US" sz="1800" dirty="0" smtClean="0"/>
              <a:t>Once it occurs can’t reproduce with diploid ancestors, instant speciation</a:t>
            </a:r>
          </a:p>
          <a:p>
            <a:pPr lvl="1"/>
            <a:r>
              <a:rPr lang="en-US" sz="1800" dirty="0" smtClean="0"/>
              <a:t>Ex. Snails, salamanders,    15 % flowering plants, agricultural crops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800"/>
            <a:ext cx="4422775" cy="39116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31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 of 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Can take anywhere from 100s to millions of years. </a:t>
            </a:r>
          </a:p>
          <a:p>
            <a:r>
              <a:rPr lang="en-US" sz="2000" dirty="0" smtClean="0"/>
              <a:t>Avg. rate is 1 species every 3 million years</a:t>
            </a:r>
          </a:p>
          <a:p>
            <a:r>
              <a:rPr lang="en-US" sz="2000" dirty="0" smtClean="0"/>
              <a:t>Over 200 species of cichlids evolved from common ancestor over several million years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143000"/>
            <a:ext cx="2985562" cy="50161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22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Factors determining pace of evolution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49580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Rate of environmental change- </a:t>
            </a:r>
            <a:r>
              <a:rPr lang="en-US" sz="1800" dirty="0" smtClean="0"/>
              <a:t>Species need time to adapt to environmental change</a:t>
            </a:r>
          </a:p>
          <a:p>
            <a:r>
              <a:rPr lang="en-US" sz="1800" b="1" dirty="0" smtClean="0"/>
              <a:t>Genetic variation- </a:t>
            </a:r>
            <a:r>
              <a:rPr lang="en-US" sz="1800" dirty="0" smtClean="0"/>
              <a:t>more variation= more phenotypes, more likely that some individuals can survive in new environmental conditions</a:t>
            </a:r>
          </a:p>
          <a:p>
            <a:r>
              <a:rPr lang="en-US" sz="1800" b="1" dirty="0" smtClean="0"/>
              <a:t>Population size- </a:t>
            </a:r>
            <a:r>
              <a:rPr lang="en-US" sz="1800" dirty="0" smtClean="0"/>
              <a:t>a beneficial mutation can spread more quickly in a small population rather than large</a:t>
            </a:r>
          </a:p>
          <a:p>
            <a:r>
              <a:rPr lang="en-US" sz="1800" b="1" dirty="0" smtClean="0"/>
              <a:t>Generation time- </a:t>
            </a:r>
            <a:r>
              <a:rPr lang="en-US" sz="1800" dirty="0" smtClean="0"/>
              <a:t>shorter generation time allows species to adapt faster to change</a:t>
            </a:r>
          </a:p>
          <a:p>
            <a:pPr marL="68580" indent="0">
              <a:buNone/>
            </a:pP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048000" cy="55708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77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driven evolution…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Genetic engineering- copy genes from an organism with desired traits, such as rapid growth or disease resistance. </a:t>
            </a:r>
          </a:p>
          <a:p>
            <a:r>
              <a:rPr lang="en-US" sz="2000" dirty="0" smtClean="0"/>
              <a:t>Genetically modified organisms- genes of desired traits inserted into species or plants, animals, or microbes. Traits passed onto offspring.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Example- Soil bacterium (</a:t>
            </a:r>
            <a:r>
              <a:rPr lang="en-US" sz="1800" i="1" dirty="0" smtClean="0"/>
              <a:t>Bacillus </a:t>
            </a:r>
            <a:r>
              <a:rPr lang="en-US" sz="1800" i="1" dirty="0" err="1" smtClean="0"/>
              <a:t>thuringiensis</a:t>
            </a:r>
            <a:r>
              <a:rPr lang="en-US" sz="1800" dirty="0" smtClean="0"/>
              <a:t>)  that naturally produces an insecticide to defend from being consumed by insects in soil</a:t>
            </a:r>
          </a:p>
          <a:p>
            <a:r>
              <a:rPr lang="en-US" sz="1800" dirty="0" smtClean="0"/>
              <a:t>Breeders have identified gene and insert them into genomes of crop plants</a:t>
            </a:r>
          </a:p>
          <a:p>
            <a:r>
              <a:rPr lang="en-US" sz="1800" dirty="0" err="1" smtClean="0"/>
              <a:t>Bt</a:t>
            </a:r>
            <a:r>
              <a:rPr lang="en-US" sz="1800" dirty="0" smtClean="0"/>
              <a:t> Corn and </a:t>
            </a:r>
            <a:r>
              <a:rPr lang="en-US" sz="1800" dirty="0" err="1" smtClean="0"/>
              <a:t>Bt</a:t>
            </a:r>
            <a:r>
              <a:rPr lang="en-US" sz="1800" dirty="0" smtClean="0"/>
              <a:t> Cotton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7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Niches and species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Range of tolerance- limits to tolerance of abiotic factors (temp, humidity, salinity, pH) </a:t>
            </a:r>
          </a:p>
          <a:p>
            <a:r>
              <a:rPr lang="en-US" dirty="0" smtClean="0"/>
              <a:t>Fundamental niche- ideal conditions</a:t>
            </a:r>
          </a:p>
          <a:p>
            <a:r>
              <a:rPr lang="en-US" dirty="0" smtClean="0"/>
              <a:t>Realized niche- includes biotic factors (competition, predators, diseases)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4098353" cy="283957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24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Niche generalists vs. niche specialists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Generalists- can live in a variety of habitats and feed on a variety of species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Specialists- specific habitat, feed on small group of species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91940"/>
            <a:ext cx="3352800" cy="2430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18" y="3643540"/>
            <a:ext cx="3098800" cy="2858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02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Ecosystem diversity- variety of ecosystems in a given region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Species diversity- Number of species in an ecosystem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Genetic diversity- Variety of genes within a species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685800"/>
            <a:ext cx="3124201" cy="5638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39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change and species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Changes in conditions affect species distribution</a:t>
            </a:r>
          </a:p>
          <a:p>
            <a:r>
              <a:rPr lang="en-US" sz="1600" dirty="0" smtClean="0"/>
              <a:t>Ex. Tree species, pollen from lake sediments indicates that plant species moved north as temps warmed following retreat of glaciers 12,000 years ago.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Predictions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25104"/>
            <a:ext cx="2993136" cy="25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1"/>
            <a:ext cx="2971800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965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Change and Species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Avg. lifespan of species 1 million- 10 million years</a:t>
            </a:r>
          </a:p>
          <a:p>
            <a:r>
              <a:rPr lang="en-US" sz="2000" dirty="0" smtClean="0"/>
              <a:t>99% of species that ever lived are now extinct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Reasons</a:t>
            </a:r>
          </a:p>
          <a:p>
            <a:pPr lvl="1"/>
            <a:r>
              <a:rPr lang="en-US" sz="1600" dirty="0" smtClean="0"/>
              <a:t>No favorable environment close enough to move to.</a:t>
            </a:r>
          </a:p>
          <a:p>
            <a:pPr lvl="2"/>
            <a:r>
              <a:rPr lang="en-US" sz="1400" dirty="0" smtClean="0"/>
              <a:t>Ex. Polar bears. Sea ice melts 3 weeks earlier, affects hunting, bears avg. 150 </a:t>
            </a:r>
            <a:r>
              <a:rPr lang="en-US" sz="1400" dirty="0" err="1" smtClean="0"/>
              <a:t>lbs</a:t>
            </a:r>
            <a:r>
              <a:rPr lang="en-US" sz="1400" dirty="0" smtClean="0"/>
              <a:t> less than they were 30 years ago! </a:t>
            </a:r>
          </a:p>
          <a:p>
            <a:pPr lvl="1"/>
            <a:r>
              <a:rPr lang="en-US" sz="1600" dirty="0" smtClean="0"/>
              <a:t>May be occupied by species that can’t be competed against</a:t>
            </a:r>
          </a:p>
          <a:p>
            <a:pPr lvl="1"/>
            <a:r>
              <a:rPr lang="en-US" sz="1600" dirty="0" smtClean="0"/>
              <a:t>Too rapid of a change to evolve new adaptations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301752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032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 of what we know about the evolution of life is based on fossils. </a:t>
            </a:r>
          </a:p>
          <a:p>
            <a:r>
              <a:rPr lang="en-US" dirty="0" smtClean="0"/>
              <a:t>Most organisms decompose rapidly, incomplete fossil record. </a:t>
            </a:r>
          </a:p>
          <a:p>
            <a:r>
              <a:rPr lang="en-US" dirty="0" smtClean="0"/>
              <a:t>Use to determine when different species existed on Earth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25357"/>
            <a:ext cx="3419475" cy="24693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24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global mass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40873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Greatest one 251 million years ago</a:t>
            </a:r>
          </a:p>
          <a:p>
            <a:pPr lvl="1"/>
            <a:r>
              <a:rPr lang="en-US" dirty="0" smtClean="0"/>
              <a:t>90% of marine species and 70% of land vertebrates went extinct</a:t>
            </a:r>
          </a:p>
          <a:p>
            <a:pPr lvl="1"/>
            <a:r>
              <a:rPr lang="en-US" dirty="0" smtClean="0"/>
              <a:t>Cause unknown</a:t>
            </a:r>
          </a:p>
          <a:p>
            <a:r>
              <a:rPr lang="en-US" dirty="0" smtClean="0"/>
              <a:t>Better know Cretaceous period (65 million years ago) </a:t>
            </a:r>
          </a:p>
          <a:p>
            <a:pPr lvl="1"/>
            <a:r>
              <a:rPr lang="en-US" dirty="0" smtClean="0"/>
              <a:t>50% of Earth’s species, and dinosaurs</a:t>
            </a:r>
          </a:p>
          <a:p>
            <a:pPr lvl="1"/>
            <a:r>
              <a:rPr lang="en-US" dirty="0" smtClean="0"/>
              <a:t>Large meteorite hit and dust blocked solar radiation</a:t>
            </a:r>
          </a:p>
          <a:p>
            <a:pPr lvl="1"/>
            <a:r>
              <a:rPr lang="en-US" dirty="0" smtClean="0"/>
              <a:t>Photosynthesis stopped and knocked out bottom of food chain</a:t>
            </a:r>
          </a:p>
          <a:p>
            <a:pPr lvl="1"/>
            <a:r>
              <a:rPr lang="en-US" dirty="0" smtClean="0"/>
              <a:t>Small squirrel-sized primate survived and is an ancestor to humans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19400"/>
            <a:ext cx="4336672" cy="273210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883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Mass Extinction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Past 2 decades scientists realized we are currently experiencing a mass extinction of a magnitude within the range of previous extinctions. </a:t>
            </a:r>
          </a:p>
          <a:p>
            <a:r>
              <a:rPr lang="en-US" dirty="0" smtClean="0"/>
              <a:t>Estimates vary between 2% and 25% of species going extinct by 2020.</a:t>
            </a:r>
          </a:p>
          <a:p>
            <a:r>
              <a:rPr lang="en-US" dirty="0" smtClean="0"/>
              <a:t>Agreement that this is caused by humans. </a:t>
            </a:r>
          </a:p>
          <a:p>
            <a:pPr lvl="1"/>
            <a:r>
              <a:rPr lang="en-US" dirty="0" smtClean="0"/>
              <a:t>Habitat destruction, overharvesting, introductions of invasive species, climate change, emerging diseases</a:t>
            </a:r>
          </a:p>
          <a:p>
            <a:r>
              <a:rPr lang="en-US" dirty="0" smtClean="0"/>
              <a:t>Recovery from past extinctions took 10 million years</a:t>
            </a:r>
          </a:p>
          <a:p>
            <a:r>
              <a:rPr lang="en-US" dirty="0" smtClean="0"/>
              <a:t>Debate about true magnitude of crisis and the costs of reducing human impact on extinction rates.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490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species live on Earth?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Species- group of organisms that is </a:t>
            </a:r>
            <a:r>
              <a:rPr lang="en-US" b="1" dirty="0" smtClean="0"/>
              <a:t>distinct</a:t>
            </a:r>
            <a:r>
              <a:rPr lang="en-US" dirty="0" smtClean="0"/>
              <a:t> from other organisms in terms of </a:t>
            </a:r>
            <a:r>
              <a:rPr lang="en-US" b="1" dirty="0" smtClean="0"/>
              <a:t>size, shape, behavior, or biochemical properties</a:t>
            </a:r>
            <a:r>
              <a:rPr lang="en-US" dirty="0" smtClean="0"/>
              <a:t>, and can interbreed with other organisms to </a:t>
            </a:r>
            <a:r>
              <a:rPr lang="en-US" b="1" dirty="0" smtClean="0"/>
              <a:t>produce viable offspring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# of species is the most common measure of biodiversity</a:t>
            </a:r>
          </a:p>
          <a:p>
            <a:r>
              <a:rPr lang="en-US" dirty="0" smtClean="0"/>
              <a:t>Scientists have named 2 million species</a:t>
            </a:r>
          </a:p>
          <a:p>
            <a:r>
              <a:rPr lang="en-US" dirty="0" smtClean="0"/>
              <a:t>Current estimates for total # of species range between 5 million and 100 million</a:t>
            </a:r>
          </a:p>
          <a:p>
            <a:r>
              <a:rPr lang="en-US" dirty="0" smtClean="0"/>
              <a:t>Most estimate 10 million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89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insect species as a measure…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816808"/>
            <a:ext cx="3419475" cy="248644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828800"/>
            <a:ext cx="3419856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Insect group contains more species than most other groups</a:t>
            </a:r>
          </a:p>
          <a:p>
            <a:r>
              <a:rPr lang="en-US" dirty="0" smtClean="0"/>
              <a:t>Estimate # of insect species get a better sense of total species</a:t>
            </a:r>
          </a:p>
          <a:p>
            <a:r>
              <a:rPr lang="en-US" dirty="0" smtClean="0"/>
              <a:t>Fumigated tree species in tropical forest</a:t>
            </a:r>
          </a:p>
          <a:p>
            <a:pPr lvl="1"/>
            <a:r>
              <a:rPr lang="en-US" dirty="0" smtClean="0"/>
              <a:t>Multiply # of beetle species that fed on that tree by total tree species</a:t>
            </a:r>
          </a:p>
          <a:p>
            <a:pPr lvl="1"/>
            <a:r>
              <a:rPr lang="en-US" dirty="0" smtClean="0"/>
              <a:t>Est. 8 million species of beetle in tropical forest</a:t>
            </a:r>
          </a:p>
          <a:p>
            <a:pPr lvl="1"/>
            <a:r>
              <a:rPr lang="en-US" dirty="0" smtClean="0"/>
              <a:t>Beetles ~40% insect species, </a:t>
            </a:r>
          </a:p>
          <a:p>
            <a:pPr lvl="1"/>
            <a:r>
              <a:rPr lang="en-US" dirty="0" smtClean="0"/>
              <a:t>Twice as numerous in the canopy as forest floor</a:t>
            </a:r>
          </a:p>
          <a:p>
            <a:pPr lvl="1"/>
            <a:r>
              <a:rPr lang="en-US" dirty="0" smtClean="0"/>
              <a:t>Reasonable estimate for total tropical species might be 30 million (many think this is too high)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64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Species Evenness vs. Species Richness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Species richness- # of species in a given area.</a:t>
            </a:r>
          </a:p>
          <a:p>
            <a:r>
              <a:rPr lang="en-US" sz="1800" dirty="0" smtClean="0"/>
              <a:t>Used to approximate biodiversity</a:t>
            </a:r>
          </a:p>
          <a:p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Species evenness- tells whether an ecosystem is dominated by one species or if they have similar abundances. </a:t>
            </a:r>
          </a:p>
          <a:p>
            <a:r>
              <a:rPr lang="en-US" sz="1800" dirty="0" smtClean="0"/>
              <a:t>Knowing both gives scientists a baseline to determine how much ecosystem has changed. 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28425"/>
            <a:ext cx="4191000" cy="2742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05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Phylogenies- branching patterns of evolutionary relationships</a:t>
            </a:r>
          </a:p>
          <a:p>
            <a:r>
              <a:rPr lang="en-US" dirty="0" smtClean="0"/>
              <a:t>Based on similarity of traits; morphology, behavior, &amp; genetic similarity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15" y="2286000"/>
            <a:ext cx="3898896" cy="3581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78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**Evolution is the mechanism underlying biodiversity**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Evolution- change in genetic composition of a population over time</a:t>
            </a:r>
          </a:p>
          <a:p>
            <a:pPr lvl="1"/>
            <a:r>
              <a:rPr lang="en-US" dirty="0" smtClean="0"/>
              <a:t>Microevolution- below species level, varieties of apples or potatoes</a:t>
            </a:r>
          </a:p>
          <a:p>
            <a:pPr lvl="1"/>
            <a:r>
              <a:rPr lang="en-US" dirty="0" smtClean="0"/>
              <a:t>Macroevolution- genetic changes give rise to a new species</a:t>
            </a:r>
          </a:p>
          <a:p>
            <a:pPr lvl="2"/>
            <a:r>
              <a:rPr lang="en-US" dirty="0" smtClean="0"/>
              <a:t>Speciation- evolution of new species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55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Genes- physical locations on chromosomes within each cell of an organism</a:t>
            </a:r>
          </a:p>
          <a:p>
            <a:pPr lvl="1"/>
            <a:r>
              <a:rPr lang="en-US" sz="1600" dirty="0" smtClean="0"/>
              <a:t>Determine range of possible traits (physical or behavioral) that can be passed to offspring</a:t>
            </a:r>
          </a:p>
          <a:p>
            <a:r>
              <a:rPr lang="en-US" sz="1600" dirty="0" smtClean="0"/>
              <a:t>Genotype- Complete set of genes in an organism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Processes that create diversity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1800" dirty="0" smtClean="0"/>
              <a:t>Mutation-mistake in copying process, random change, environmental factors</a:t>
            </a:r>
          </a:p>
          <a:p>
            <a:pPr marL="1097280" lvl="2" indent="-457200"/>
            <a:r>
              <a:rPr lang="en-US" sz="1800" dirty="0" smtClean="0"/>
              <a:t>When they occur in sex cells, can be passed on to next generation</a:t>
            </a:r>
          </a:p>
          <a:p>
            <a:pPr marL="1097280" lvl="2" indent="-457200"/>
            <a:r>
              <a:rPr lang="en-US" sz="1800" dirty="0" smtClean="0"/>
              <a:t>Can be good or bad for organism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1800" dirty="0" smtClean="0"/>
              <a:t>Recombination- as chromosomes are duplicated piece breaks off and attaches to another chromosome. </a:t>
            </a:r>
          </a:p>
          <a:p>
            <a:pPr marL="1097280" lvl="2" indent="-457200"/>
            <a:r>
              <a:rPr lang="en-US" sz="1600" dirty="0" smtClean="0"/>
              <a:t>Important for immune defenses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90029"/>
            <a:ext cx="2819400" cy="206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98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vs.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Genotype- blueprint for traits that organism can eventually possess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Phenotype- actual set of traits expressed in that individual</a:t>
            </a:r>
          </a:p>
          <a:p>
            <a:pPr lvl="1"/>
            <a:r>
              <a:rPr lang="en-US" dirty="0" smtClean="0"/>
              <a:t>Can also be product of environment</a:t>
            </a:r>
          </a:p>
          <a:p>
            <a:pPr lvl="1"/>
            <a:r>
              <a:rPr lang="en-US" dirty="0" smtClean="0"/>
              <a:t>Turtle &amp; crocs temp. of eggs during incubation determines sex of offspring</a:t>
            </a:r>
          </a:p>
          <a:p>
            <a:pPr lvl="1"/>
            <a:r>
              <a:rPr lang="en-US" dirty="0" smtClean="0"/>
              <a:t>Body shape of water fly determined on sense of predators in </a:t>
            </a:r>
            <a:r>
              <a:rPr lang="en-US" dirty="0" err="1" smtClean="0"/>
              <a:t>enviromnment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29000"/>
            <a:ext cx="2971800" cy="3077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704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</TotalTime>
  <Words>1218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Cha. 5 </vt:lpstr>
      <vt:lpstr>Biodiversity</vt:lpstr>
      <vt:lpstr>How many species live on Earth? </vt:lpstr>
      <vt:lpstr>Looking at insect species as a measure…</vt:lpstr>
      <vt:lpstr>Species Evenness vs. Species Richness</vt:lpstr>
      <vt:lpstr>Evolutionary relationships</vt:lpstr>
      <vt:lpstr>**Evolution is the mechanism underlying biodiversity**</vt:lpstr>
      <vt:lpstr>Genetic Diversity</vt:lpstr>
      <vt:lpstr>Genotype vs. Phenotype</vt:lpstr>
      <vt:lpstr>Evolution by artificial selection</vt:lpstr>
      <vt:lpstr>Evolution by natural selection</vt:lpstr>
      <vt:lpstr>PowerPoint Presentation</vt:lpstr>
      <vt:lpstr>Allopatric Speciation</vt:lpstr>
      <vt:lpstr>Sympatric Speciation </vt:lpstr>
      <vt:lpstr>Pace of Evolution </vt:lpstr>
      <vt:lpstr>Factors determining pace of evolution</vt:lpstr>
      <vt:lpstr>Human driven evolution…</vt:lpstr>
      <vt:lpstr>Niches and species distribution</vt:lpstr>
      <vt:lpstr>Niche generalists vs. niche specialists</vt:lpstr>
      <vt:lpstr>Environmental change and species distribution</vt:lpstr>
      <vt:lpstr>Environmental Change and Species Extinctions</vt:lpstr>
      <vt:lpstr>Fossil Record</vt:lpstr>
      <vt:lpstr>5 global mass extinctions</vt:lpstr>
      <vt:lpstr>Sixth Mass Extinction 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 5</dc:title>
  <dc:creator>Briana Millar</dc:creator>
  <cp:lastModifiedBy>Briana Millar</cp:lastModifiedBy>
  <cp:revision>11</cp:revision>
  <dcterms:created xsi:type="dcterms:W3CDTF">2013-09-28T16:05:06Z</dcterms:created>
  <dcterms:modified xsi:type="dcterms:W3CDTF">2013-09-28T18:06:57Z</dcterms:modified>
</cp:coreProperties>
</file>