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9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3DB79-D547-4F17-B549-61AC3B11D54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932C3-7959-4B3A-B576-ED7EDF7E8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2576A2-D523-4BB0-8EDF-4511BE28D83E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6F4D582-E2C3-4C3F-A69B-D7F1CA7532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04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Atmospheric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3419856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Essential to global water distribution</a:t>
            </a:r>
          </a:p>
          <a:p>
            <a:r>
              <a:rPr lang="en-US" dirty="0" smtClean="0"/>
              <a:t>Droughts cause long term damage to soil. Loss of water halts nutrient cycling and wind can blow away fertile topsoil</a:t>
            </a:r>
          </a:p>
          <a:p>
            <a:r>
              <a:rPr lang="en-US" dirty="0" smtClean="0"/>
              <a:t>Soil then hardens and becomes impermeable and water runs off it and erodes the topsoil (Positive feedback loop!)</a:t>
            </a:r>
          </a:p>
          <a:p>
            <a:r>
              <a:rPr lang="en-US" dirty="0" smtClean="0"/>
              <a:t>1920s-30s dust bowl, too much conversion of native grass to wheat fields. Wheat erodes easier. 30s drought caused a decade of crop failures. Less plants to hold soil in place caused dust storms. </a:t>
            </a:r>
          </a:p>
          <a:p>
            <a:r>
              <a:rPr lang="en-US" dirty="0" smtClean="0"/>
              <a:t>Many drought prone areas are likely to flood because impermeable soil</a:t>
            </a:r>
            <a:endParaRPr lang="en-US" dirty="0"/>
          </a:p>
        </p:txBody>
      </p:sp>
      <p:pic>
        <p:nvPicPr>
          <p:cNvPr id="7" name="Picture 2" descr="figure_09_0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14601"/>
            <a:ext cx="3877678" cy="27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526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Levees-enlarged bank on the side of the river</a:t>
            </a:r>
          </a:p>
          <a:p>
            <a:pPr lvl="1"/>
            <a:r>
              <a:rPr lang="en-US" dirty="0" smtClean="0"/>
              <a:t>Mississippi river has largest levee system </a:t>
            </a:r>
          </a:p>
          <a:p>
            <a:pPr lvl="1"/>
            <a:r>
              <a:rPr lang="en-US" dirty="0" smtClean="0"/>
              <a:t>Challenges-</a:t>
            </a:r>
          </a:p>
          <a:p>
            <a:pPr lvl="2"/>
            <a:r>
              <a:rPr lang="en-US" dirty="0" smtClean="0"/>
              <a:t>Natural floodwaters can’t add fertility to floodplains by adding sediment</a:t>
            </a:r>
          </a:p>
          <a:p>
            <a:pPr lvl="2"/>
            <a:r>
              <a:rPr lang="en-US" dirty="0" smtClean="0"/>
              <a:t>Sediments end up deposited where river meets ocean</a:t>
            </a:r>
          </a:p>
          <a:p>
            <a:pPr lvl="2"/>
            <a:r>
              <a:rPr lang="en-US" dirty="0" smtClean="0"/>
              <a:t>Prevent floods at one location, but push flood water further downstream </a:t>
            </a:r>
          </a:p>
          <a:p>
            <a:pPr lvl="2"/>
            <a:r>
              <a:rPr lang="en-US" dirty="0" smtClean="0"/>
              <a:t>Encourages development in floodplains, which still occasionally flood</a:t>
            </a:r>
          </a:p>
          <a:p>
            <a:pPr lvl="2"/>
            <a:r>
              <a:rPr lang="en-US" dirty="0" smtClean="0"/>
              <a:t>Levees can collapse (Hurricane Katrina)</a:t>
            </a:r>
          </a:p>
          <a:p>
            <a:r>
              <a:rPr lang="en-US" dirty="0" smtClean="0"/>
              <a:t>Dikes- similar to levees, but used to prevent ocean water from flooding. </a:t>
            </a:r>
            <a:endParaRPr lang="en-US" dirty="0"/>
          </a:p>
          <a:p>
            <a:pPr lvl="1"/>
            <a:r>
              <a:rPr lang="en-US" dirty="0" smtClean="0"/>
              <a:t>Common in Europe</a:t>
            </a:r>
          </a:p>
        </p:txBody>
      </p:sp>
      <p:pic>
        <p:nvPicPr>
          <p:cNvPr id="5" name="Picture 2" descr="figure_09_0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14601"/>
            <a:ext cx="3816460" cy="279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82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Dams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2062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Barrier that runs across river or stream to control the flow of water</a:t>
            </a:r>
          </a:p>
          <a:p>
            <a:r>
              <a:rPr lang="en-US" dirty="0" smtClean="0"/>
              <a:t>Reservoir- water behind dam</a:t>
            </a:r>
          </a:p>
          <a:p>
            <a:r>
              <a:rPr lang="en-US" dirty="0" smtClean="0"/>
              <a:t>2009-845,000 dams, 82,642 in the US</a:t>
            </a:r>
          </a:p>
          <a:p>
            <a:r>
              <a:rPr lang="en-US" dirty="0" smtClean="0"/>
              <a:t>3% hydroelectric, 18% flood control, 38% recreation</a:t>
            </a:r>
          </a:p>
          <a:p>
            <a:r>
              <a:rPr lang="en-US" dirty="0" smtClean="0"/>
              <a:t>Worlds largest in China on the Yangtze River- 3 Gorges Dam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Cleaner energy than fossil fuels</a:t>
            </a:r>
            <a:endParaRPr lang="en-US" dirty="0"/>
          </a:p>
        </p:txBody>
      </p:sp>
      <p:pic>
        <p:nvPicPr>
          <p:cNvPr id="5" name="Picture 2" descr="figure_09_1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90801"/>
            <a:ext cx="3728309" cy="271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76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Dam’s effect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Interruption of natural flow of water </a:t>
            </a:r>
          </a:p>
          <a:p>
            <a:r>
              <a:rPr lang="en-US" dirty="0" smtClean="0"/>
              <a:t>Obstacle to migrating fish such as salmon. </a:t>
            </a:r>
          </a:p>
          <a:p>
            <a:r>
              <a:rPr lang="en-US" dirty="0" smtClean="0"/>
              <a:t>Fish ladders- allow salmon to travel through</a:t>
            </a:r>
          </a:p>
          <a:p>
            <a:r>
              <a:rPr lang="en-US" dirty="0" smtClean="0"/>
              <a:t>Experimenting with releasing large amounts of water to simulate flooding</a:t>
            </a:r>
          </a:p>
          <a:p>
            <a:r>
              <a:rPr lang="en-US" dirty="0" smtClean="0"/>
              <a:t>Areas where dams are no longer needed they are being removed.</a:t>
            </a:r>
            <a:endParaRPr lang="en-US" dirty="0"/>
          </a:p>
        </p:txBody>
      </p:sp>
      <p:pic>
        <p:nvPicPr>
          <p:cNvPr id="5" name="Picture 2" descr="figure_09_1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81" y="2312988"/>
            <a:ext cx="2157162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67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Aqueducts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Canals or ditches used to carry water to another location</a:t>
            </a:r>
          </a:p>
          <a:p>
            <a:r>
              <a:rPr lang="en-US" dirty="0" smtClean="0"/>
              <a:t>Usually from a lake or river</a:t>
            </a:r>
          </a:p>
          <a:p>
            <a:r>
              <a:rPr lang="en-US" dirty="0" smtClean="0"/>
              <a:t>Older aqueducts made of limestone can lose as much as 55% of the water they transport</a:t>
            </a:r>
          </a:p>
          <a:p>
            <a:r>
              <a:rPr lang="en-US" dirty="0" smtClean="0"/>
              <a:t>NY and LA rely on aqueducts for water</a:t>
            </a:r>
          </a:p>
          <a:p>
            <a:r>
              <a:rPr lang="en-US" dirty="0" smtClean="0"/>
              <a:t>Environmental consequences- construction requires money and resources, fragments natural habitats, diverts water from where it naturally flows</a:t>
            </a:r>
            <a:endParaRPr lang="en-US" dirty="0"/>
          </a:p>
        </p:txBody>
      </p:sp>
      <p:pic>
        <p:nvPicPr>
          <p:cNvPr id="5" name="Picture 2" descr="figure_09_1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7" y="2312988"/>
            <a:ext cx="2618950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203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Aral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1950s Soviet Union diverted 2 rivers that fed the Aral Sea. </a:t>
            </a:r>
          </a:p>
          <a:p>
            <a:r>
              <a:rPr lang="en-US" dirty="0" smtClean="0"/>
              <a:t>Decreased freshwater and made sea too salty, killed fish</a:t>
            </a:r>
          </a:p>
          <a:p>
            <a:r>
              <a:rPr lang="en-US" dirty="0" smtClean="0"/>
              <a:t>Used to be the 4th largest in terms of surface water, diversion decreased S.A. by 60%</a:t>
            </a:r>
          </a:p>
          <a:p>
            <a:r>
              <a:rPr lang="en-US" dirty="0" smtClean="0"/>
              <a:t>Caused it to split into 2 parts</a:t>
            </a:r>
          </a:p>
          <a:p>
            <a:r>
              <a:rPr lang="en-US" dirty="0" smtClean="0"/>
              <a:t>Dust storms releasing pesticides, climate affected (less regulating of temps.)</a:t>
            </a:r>
          </a:p>
          <a:p>
            <a:r>
              <a:rPr lang="en-US" dirty="0" smtClean="0"/>
              <a:t>South Sea is expected to dry in 10 years, efforts are to restore the North Sea</a:t>
            </a:r>
            <a:endParaRPr lang="en-US" dirty="0"/>
          </a:p>
        </p:txBody>
      </p:sp>
      <p:pic>
        <p:nvPicPr>
          <p:cNvPr id="5" name="Picture 2" descr="figure_09_1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80322" cy="290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56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Removing salt from seawater</a:t>
            </a:r>
          </a:p>
          <a:p>
            <a:r>
              <a:rPr lang="en-US" dirty="0" smtClean="0"/>
              <a:t>Middle East produces 50% of the world’s desalinated water</a:t>
            </a:r>
          </a:p>
          <a:p>
            <a:r>
              <a:rPr lang="en-US" dirty="0" smtClean="0"/>
              <a:t>Distillation- takes a lot of energy</a:t>
            </a:r>
          </a:p>
          <a:p>
            <a:r>
              <a:rPr lang="en-US" dirty="0" smtClean="0"/>
              <a:t>Reverse Osmosis- more efficient</a:t>
            </a:r>
          </a:p>
          <a:p>
            <a:r>
              <a:rPr lang="en-US" dirty="0" smtClean="0"/>
              <a:t>Both produce brine (super salty water) which can cause harm to organisms when put back into the ocean</a:t>
            </a:r>
            <a:endParaRPr lang="en-US" dirty="0"/>
          </a:p>
        </p:txBody>
      </p:sp>
      <p:pic>
        <p:nvPicPr>
          <p:cNvPr id="5" name="Picture 2" descr="figure_09_1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3743283" cy="49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48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pic>
        <p:nvPicPr>
          <p:cNvPr id="5" name="Picture 2" descr="figure_09_17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73273"/>
            <a:ext cx="3419475" cy="277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igure_09_17b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80083"/>
            <a:ext cx="3419475" cy="295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9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2" descr="figure_09_17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48589"/>
            <a:ext cx="3419475" cy="322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igure_09_17d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78898"/>
            <a:ext cx="3419475" cy="29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96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Hydroponic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40873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Cultivation of crop plants under greenhouse conditions but with roots immersed in nutrient-rich solutions, no soil</a:t>
            </a:r>
          </a:p>
          <a:p>
            <a:r>
              <a:rPr lang="en-US" dirty="0" smtClean="0"/>
              <a:t>Water not taken up by plants can be reused, uses 95% less water than traditional irrigation techniques</a:t>
            </a:r>
          </a:p>
          <a:p>
            <a:r>
              <a:rPr lang="en-US" dirty="0" smtClean="0"/>
              <a:t>Can produce more crops/ hectare than traditional farms</a:t>
            </a:r>
          </a:p>
          <a:p>
            <a:r>
              <a:rPr lang="en-US" dirty="0" smtClean="0"/>
              <a:t>Can grow under ideal conditions, grow the crops any season of the year, little or no use of pesticides. </a:t>
            </a:r>
          </a:p>
          <a:p>
            <a:r>
              <a:rPr lang="en-US" dirty="0" smtClean="0"/>
              <a:t>More expensive than traditional farming, but is gaining popularity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399"/>
            <a:ext cx="3944937" cy="295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4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Distribution</a:t>
            </a:r>
            <a:endParaRPr lang="en-US" dirty="0"/>
          </a:p>
        </p:txBody>
      </p:sp>
      <p:pic>
        <p:nvPicPr>
          <p:cNvPr id="4" name="Picture 2" descr="figure_09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306" y="2324100"/>
            <a:ext cx="60864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065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3419856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Water used for generating electricity, cooling machinery, and refining metals and paper. </a:t>
            </a:r>
          </a:p>
          <a:p>
            <a:r>
              <a:rPr lang="en-US" dirty="0" smtClean="0"/>
              <a:t>Difference between water withdrawn and returned to source (dams) and water that gets consumed </a:t>
            </a:r>
          </a:p>
          <a:p>
            <a:r>
              <a:rPr lang="en-US" dirty="0" smtClean="0"/>
              <a:t>Thermoelectric consumes a lot of water using heat to turn water into steam to turn turbines. Use massive cooling towers to try and return water, but a lot is released into the atmosphere (coal or nuclear reactors) </a:t>
            </a:r>
          </a:p>
          <a:p>
            <a:r>
              <a:rPr lang="en-US" dirty="0" smtClean="0"/>
              <a:t>Takes many gallons of water to make paper, steel, aluminum, copper, and many other goods</a:t>
            </a:r>
          </a:p>
          <a:p>
            <a:endParaRPr lang="en-US" dirty="0"/>
          </a:p>
        </p:txBody>
      </p:sp>
      <p:pic>
        <p:nvPicPr>
          <p:cNvPr id="5" name="Picture 2" descr="figure_09_1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20472"/>
            <a:ext cx="3419475" cy="247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38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1837"/>
            <a:ext cx="7024744" cy="1143000"/>
          </a:xfrm>
        </p:spPr>
        <p:txBody>
          <a:bodyPr/>
          <a:lstStyle/>
          <a:p>
            <a:r>
              <a:rPr lang="en-US" dirty="0" smtClean="0"/>
              <a:t>Water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219200"/>
            <a:ext cx="3419856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Multiple interest groups can claim a right to use and consume the water</a:t>
            </a:r>
          </a:p>
          <a:p>
            <a:r>
              <a:rPr lang="en-US" dirty="0" smtClean="0"/>
              <a:t>Right to use is not the same as owning</a:t>
            </a:r>
          </a:p>
          <a:p>
            <a:r>
              <a:rPr lang="en-US" dirty="0" smtClean="0"/>
              <a:t>Regional and national governments set priorities for water distribution, but no control over knowing how much water there will be available. </a:t>
            </a:r>
          </a:p>
          <a:p>
            <a:r>
              <a:rPr lang="en-US" dirty="0" smtClean="0"/>
              <a:t>Issues of water ownership has created many conflicts. Especially in the Middle East</a:t>
            </a:r>
          </a:p>
          <a:p>
            <a:r>
              <a:rPr lang="en-US" dirty="0" smtClean="0"/>
              <a:t>Economists think parties interested should compete and let market forces determine its price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5" name="Picture 2" descr="figure_09_2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946471" cy="28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15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Federal standards for water efficient toilets, toilet made before 1994 used 7 gallons/flush, now must use 1.6 gallons or less/flush</a:t>
            </a:r>
          </a:p>
          <a:p>
            <a:r>
              <a:rPr lang="en-US" dirty="0" smtClean="0"/>
              <a:t>Dual flush toilets</a:t>
            </a:r>
          </a:p>
          <a:p>
            <a:r>
              <a:rPr lang="en-US" dirty="0" smtClean="0"/>
              <a:t>Front loading washing machines</a:t>
            </a:r>
          </a:p>
          <a:p>
            <a:r>
              <a:rPr lang="en-US" dirty="0" smtClean="0"/>
              <a:t>Plant vegetation for the local habitat (can save 520 gallons/ 10 square feet of lawn per year!)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2" y="3276600"/>
            <a:ext cx="4239677" cy="29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1973262" cy="285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852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Withdrawals in the US</a:t>
            </a:r>
            <a:endParaRPr lang="en-US" dirty="0"/>
          </a:p>
        </p:txBody>
      </p:sp>
      <p:pic>
        <p:nvPicPr>
          <p:cNvPr id="8" name="Picture 2" descr="figure_09_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324100"/>
            <a:ext cx="472281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9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/>
          <a:lstStyle/>
          <a:p>
            <a:r>
              <a:rPr lang="en-US" dirty="0" smtClean="0"/>
              <a:t>Water Distribution Globally</a:t>
            </a:r>
            <a:endParaRPr lang="en-US" dirty="0"/>
          </a:p>
        </p:txBody>
      </p:sp>
      <p:pic>
        <p:nvPicPr>
          <p:cNvPr id="4" name="Picture 2" descr="figure_09_1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468542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0"/>
            <a:ext cx="4884737" cy="36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figure_09_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578" y="0"/>
            <a:ext cx="397197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198"/>
            <a:ext cx="2392156" cy="32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81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8587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Confined aquifer- surrounded by a layer of impermeable rock or clay (not easily recharged, not easily contaminated)</a:t>
            </a:r>
          </a:p>
          <a:p>
            <a:pPr lvl="1"/>
            <a:r>
              <a:rPr lang="en-US" dirty="0" smtClean="0"/>
              <a:t>Artesian well- under pressure from confining layer, drill hole and release pressure and it will naturally flow up</a:t>
            </a:r>
          </a:p>
          <a:p>
            <a:r>
              <a:rPr lang="en-US" dirty="0" smtClean="0"/>
              <a:t>Unconfined aquifer- porous rock covered by soils (easily recharged, contaminated)</a:t>
            </a:r>
          </a:p>
          <a:p>
            <a:pPr lvl="1"/>
            <a:r>
              <a:rPr lang="en-US" dirty="0" smtClean="0"/>
              <a:t>Well- pump water out against gravity</a:t>
            </a:r>
          </a:p>
          <a:p>
            <a:r>
              <a:rPr lang="en-US" dirty="0" smtClean="0"/>
              <a:t>Water table-uppermost level where water fully saturates rock or soil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776812"/>
            <a:ext cx="3419475" cy="25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49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Ogallala Aquifer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350757" cy="491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54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dirty="0" smtClean="0"/>
              <a:t>Groundwater Overuse</a:t>
            </a:r>
            <a:endParaRPr lang="en-US" dirty="0"/>
          </a:p>
        </p:txBody>
      </p:sp>
      <p:pic>
        <p:nvPicPr>
          <p:cNvPr id="4" name="Picture 2" descr="figure_09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777037" cy="244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4648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Cone of depression- Well is drawing out water faster than recharge rate so it makes an area where there is no longer water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80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Saltwater Intrusion </a:t>
            </a:r>
            <a:endParaRPr lang="en-US" dirty="0"/>
          </a:p>
        </p:txBody>
      </p:sp>
      <p:pic>
        <p:nvPicPr>
          <p:cNvPr id="4" name="Picture 2" descr="figure_09_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77037" cy="264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4572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Saltwater intrusion- groundwater naturally puts pressure on sea water to keep it out, however if too much water is drawn out the pressure is released and salt water contaminates the freshwater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26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Largest Lakes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66800" y="1676399"/>
            <a:ext cx="3419856" cy="47482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Can be formed by tectonic activity and glaciation</a:t>
            </a:r>
          </a:p>
          <a:p>
            <a:pPr lvl="1"/>
            <a:r>
              <a:rPr lang="en-US" dirty="0"/>
              <a:t>Caspian Sea- tectonic uplift</a:t>
            </a:r>
          </a:p>
          <a:p>
            <a:pPr lvl="1"/>
            <a:r>
              <a:rPr lang="en-US" dirty="0"/>
              <a:t>Lake Victoria, Lake Tanganyika, and Lake Baikal formed from rifts</a:t>
            </a:r>
          </a:p>
          <a:p>
            <a:pPr lvl="1"/>
            <a:r>
              <a:rPr lang="en-US" dirty="0"/>
              <a:t>Great Lakes- formed from </a:t>
            </a:r>
            <a:r>
              <a:rPr lang="en-US" dirty="0" smtClean="0"/>
              <a:t>glaciers</a:t>
            </a:r>
          </a:p>
          <a:p>
            <a:r>
              <a:rPr lang="en-US" dirty="0" smtClean="0"/>
              <a:t>Oligotrophic- </a:t>
            </a:r>
            <a:r>
              <a:rPr lang="en-US" dirty="0" smtClean="0"/>
              <a:t>low productivity &amp; low nutrients</a:t>
            </a:r>
          </a:p>
          <a:p>
            <a:r>
              <a:rPr lang="en-US" dirty="0" err="1" smtClean="0"/>
              <a:t>Mesotrophic</a:t>
            </a:r>
            <a:r>
              <a:rPr lang="en-US" dirty="0" smtClean="0"/>
              <a:t>- medium level</a:t>
            </a:r>
          </a:p>
          <a:p>
            <a:r>
              <a:rPr lang="en-US" dirty="0" smtClean="0"/>
              <a:t>Eutrophic- high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392116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9609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185</TotalTime>
  <Words>949</Words>
  <Application>Microsoft Office PowerPoint</Application>
  <PresentationFormat>On-screen Show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Cha. 9</vt:lpstr>
      <vt:lpstr>Water Distribution</vt:lpstr>
      <vt:lpstr>Water Distribution Globally</vt:lpstr>
      <vt:lpstr>PowerPoint Presentation</vt:lpstr>
      <vt:lpstr>Groundwater</vt:lpstr>
      <vt:lpstr>Ogallala Aquifer</vt:lpstr>
      <vt:lpstr>Groundwater Overuse</vt:lpstr>
      <vt:lpstr>Saltwater Intrusion </vt:lpstr>
      <vt:lpstr>Largest Lakes</vt:lpstr>
      <vt:lpstr>Atmospheric Water</vt:lpstr>
      <vt:lpstr>Flooding</vt:lpstr>
      <vt:lpstr>Dams</vt:lpstr>
      <vt:lpstr>Dam’s effect ecosystems</vt:lpstr>
      <vt:lpstr>Aqueducts </vt:lpstr>
      <vt:lpstr>Aral Sea</vt:lpstr>
      <vt:lpstr>Desalination</vt:lpstr>
      <vt:lpstr>Irrigation</vt:lpstr>
      <vt:lpstr>Irrigation cont…</vt:lpstr>
      <vt:lpstr>Hydroponic </vt:lpstr>
      <vt:lpstr>Industry</vt:lpstr>
      <vt:lpstr>Water Ownership</vt:lpstr>
      <vt:lpstr>Water Conservation</vt:lpstr>
      <vt:lpstr>Water Withdrawals in the US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9</dc:title>
  <dc:creator>Briana Millar</dc:creator>
  <cp:lastModifiedBy>David Auston</cp:lastModifiedBy>
  <cp:revision>15</cp:revision>
  <dcterms:created xsi:type="dcterms:W3CDTF">2013-11-11T22:46:44Z</dcterms:created>
  <dcterms:modified xsi:type="dcterms:W3CDTF">2015-11-23T16:13:52Z</dcterms:modified>
</cp:coreProperties>
</file>