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8A9150D-000F-45BF-8303-618225158A4C}" type="datetimeFigureOut">
              <a:rPr lang="en-US" smtClean="0"/>
              <a:t>9/4/2013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ADA44FC-6725-4C2A-8CBB-0FAEECFEA6E4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9150D-000F-45BF-8303-618225158A4C}" type="datetimeFigureOut">
              <a:rPr lang="en-US" smtClean="0"/>
              <a:t>9/4/2013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A44FC-6725-4C2A-8CBB-0FAEECFEA6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9150D-000F-45BF-8303-618225158A4C}" type="datetimeFigureOut">
              <a:rPr lang="en-US" smtClean="0"/>
              <a:t>9/4/2013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A44FC-6725-4C2A-8CBB-0FAEECFEA6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9150D-000F-45BF-8303-618225158A4C}" type="datetimeFigureOut">
              <a:rPr lang="en-US" smtClean="0"/>
              <a:t>9/4/2013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A44FC-6725-4C2A-8CBB-0FAEECFEA6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9150D-000F-45BF-8303-618225158A4C}" type="datetimeFigureOut">
              <a:rPr lang="en-US" smtClean="0"/>
              <a:t>9/4/2013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A44FC-6725-4C2A-8CBB-0FAEECFEA6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9150D-000F-45BF-8303-618225158A4C}" type="datetimeFigureOut">
              <a:rPr lang="en-US" smtClean="0"/>
              <a:t>9/4/2013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A44FC-6725-4C2A-8CBB-0FAEECFEA6E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9150D-000F-45BF-8303-618225158A4C}" type="datetimeFigureOut">
              <a:rPr lang="en-US" smtClean="0"/>
              <a:t>9/4/2013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A44FC-6725-4C2A-8CBB-0FAEECFEA6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9150D-000F-45BF-8303-618225158A4C}" type="datetimeFigureOut">
              <a:rPr lang="en-US" smtClean="0"/>
              <a:t>9/4/2013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A44FC-6725-4C2A-8CBB-0FAEECFEA6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9150D-000F-45BF-8303-618225158A4C}" type="datetimeFigureOut">
              <a:rPr lang="en-US" smtClean="0"/>
              <a:t>9/4/2013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A44FC-6725-4C2A-8CBB-0FAEECFEA6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9150D-000F-45BF-8303-618225158A4C}" type="datetimeFigureOut">
              <a:rPr lang="en-US" smtClean="0"/>
              <a:t>9/4/2013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A44FC-6725-4C2A-8CBB-0FAEECFEA6E4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9150D-000F-45BF-8303-618225158A4C}" type="datetimeFigureOut">
              <a:rPr lang="en-US" smtClean="0"/>
              <a:t>9/4/2013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A44FC-6725-4C2A-8CBB-0FAEECFEA6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8A9150D-000F-45BF-8303-618225158A4C}" type="datetimeFigureOut">
              <a:rPr lang="en-US" smtClean="0"/>
              <a:t>9/4/2013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9ADA44FC-6725-4C2A-8CBB-0FAEECFEA6E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6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Cha. 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Important Terms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140803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7024744" cy="1143000"/>
          </a:xfrm>
        </p:spPr>
        <p:txBody>
          <a:bodyPr/>
          <a:lstStyle/>
          <a:p>
            <a:r>
              <a:rPr lang="en-US" dirty="0" smtClean="0"/>
              <a:t>Energy vs. 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645152" y="1676400"/>
            <a:ext cx="3419856" cy="4648200"/>
          </a:xfrm>
        </p:spPr>
        <p:txBody>
          <a:bodyPr/>
          <a:lstStyle/>
          <a:p>
            <a:r>
              <a:rPr lang="en-US" b="1" dirty="0" smtClean="0"/>
              <a:t>Energy</a:t>
            </a:r>
            <a:r>
              <a:rPr lang="en-US" dirty="0" smtClean="0"/>
              <a:t>- ability to do work</a:t>
            </a:r>
          </a:p>
          <a:p>
            <a:r>
              <a:rPr lang="en-US" b="1" dirty="0" smtClean="0"/>
              <a:t>Power</a:t>
            </a:r>
            <a:r>
              <a:rPr lang="en-US" dirty="0" smtClean="0"/>
              <a:t>- rate at which work gets done</a:t>
            </a:r>
          </a:p>
          <a:p>
            <a:r>
              <a:rPr lang="en-US" b="1" dirty="0" smtClean="0"/>
              <a:t>Energy</a:t>
            </a:r>
            <a:r>
              <a:rPr lang="en-US" dirty="0" smtClean="0"/>
              <a:t> = power x time</a:t>
            </a:r>
          </a:p>
          <a:p>
            <a:r>
              <a:rPr lang="en-US" b="1" dirty="0" smtClean="0"/>
              <a:t>Power</a:t>
            </a:r>
            <a:r>
              <a:rPr lang="en-US" dirty="0" smtClean="0"/>
              <a:t>= energy/time</a:t>
            </a:r>
          </a:p>
          <a:p>
            <a:r>
              <a:rPr lang="en-US" b="1" dirty="0" smtClean="0"/>
              <a:t>kW</a:t>
            </a:r>
            <a:r>
              <a:rPr lang="en-US" dirty="0" smtClean="0"/>
              <a:t> unit of power (capacity of turbine)</a:t>
            </a:r>
          </a:p>
          <a:p>
            <a:r>
              <a:rPr lang="en-US" b="1" dirty="0" smtClean="0"/>
              <a:t>kWh</a:t>
            </a:r>
            <a:r>
              <a:rPr lang="en-US" dirty="0" smtClean="0"/>
              <a:t> unit of energy (electricity bill) 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927" y="2667000"/>
            <a:ext cx="3370082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971800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457200"/>
            <a:ext cx="7024744" cy="1143000"/>
          </a:xfrm>
        </p:spPr>
        <p:txBody>
          <a:bodyPr/>
          <a:lstStyle/>
          <a:p>
            <a:r>
              <a:rPr lang="en-US" dirty="0" smtClean="0"/>
              <a:t>Potential and Kinetic Energy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88" y="2835127"/>
            <a:ext cx="3419475" cy="2449809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645152" y="1752600"/>
            <a:ext cx="3419856" cy="43434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Potential- energy stored, not yet released. Water behind a dam. </a:t>
            </a:r>
          </a:p>
          <a:p>
            <a:r>
              <a:rPr lang="en-US" dirty="0" smtClean="0"/>
              <a:t>Kinetic- energy of motion. Moving water captured and transferred to turbine and generator</a:t>
            </a:r>
          </a:p>
          <a:p>
            <a:r>
              <a:rPr lang="en-US" dirty="0" smtClean="0"/>
              <a:t>Chemical- P.E stored in chemical bonds (food energy, fuel combustion)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501846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024744" cy="1143000"/>
          </a:xfrm>
        </p:spPr>
        <p:txBody>
          <a:bodyPr/>
          <a:lstStyle/>
          <a:p>
            <a:r>
              <a:rPr lang="en-US" dirty="0" smtClean="0"/>
              <a:t>Energy Efficiency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295400"/>
            <a:ext cx="6330897" cy="2681585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810000"/>
            <a:ext cx="6705600" cy="289560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892731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Quality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Ease at which energy can be used for work</a:t>
            </a:r>
          </a:p>
          <a:p>
            <a:r>
              <a:rPr lang="en-US" dirty="0" smtClean="0"/>
              <a:t>Gas- high quality b/c energy concentrated</a:t>
            </a:r>
          </a:p>
          <a:p>
            <a:r>
              <a:rPr lang="en-US" dirty="0" smtClean="0"/>
              <a:t>Wood- lower. Less than half the energy concentration of gasoline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86000"/>
            <a:ext cx="31242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2822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024744" cy="1143000"/>
          </a:xfrm>
        </p:spPr>
        <p:txBody>
          <a:bodyPr/>
          <a:lstStyle/>
          <a:p>
            <a:r>
              <a:rPr lang="en-US" dirty="0" smtClean="0"/>
              <a:t>Entropy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752600"/>
            <a:ext cx="3372924" cy="4643342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648200" y="1524000"/>
            <a:ext cx="3419856" cy="4800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Second law of thermodynamics</a:t>
            </a:r>
          </a:p>
          <a:p>
            <a:r>
              <a:rPr lang="en-US" dirty="0" smtClean="0"/>
              <a:t>All systems move toward randomness rather than toward order</a:t>
            </a:r>
          </a:p>
          <a:p>
            <a:r>
              <a:rPr lang="en-US" dirty="0" smtClean="0"/>
              <a:t>Always increasing unless energy is added to create order</a:t>
            </a:r>
          </a:p>
          <a:p>
            <a:r>
              <a:rPr lang="en-US" dirty="0" smtClean="0"/>
              <a:t>Energy flows from hot to cold- global circulation patterns</a:t>
            </a:r>
          </a:p>
          <a:p>
            <a:r>
              <a:rPr lang="en-US" dirty="0" smtClean="0"/>
              <a:t>All living things work against entropy by using energy to maintain order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04214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024744" cy="1143000"/>
          </a:xfrm>
        </p:spPr>
        <p:txBody>
          <a:bodyPr/>
          <a:lstStyle/>
          <a:p>
            <a:r>
              <a:rPr lang="en-US" dirty="0" smtClean="0"/>
              <a:t>Systems analysis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399" y="7257"/>
            <a:ext cx="2644019" cy="391358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276600" y="1752600"/>
            <a:ext cx="312504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Steady state -&gt;</a:t>
            </a:r>
            <a:endParaRPr lang="en-US" sz="2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582195"/>
            <a:ext cx="7711282" cy="3304834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560839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7024744" cy="1143000"/>
          </a:xfrm>
        </p:spPr>
        <p:txBody>
          <a:bodyPr/>
          <a:lstStyle/>
          <a:p>
            <a:r>
              <a:rPr lang="en-US" dirty="0" smtClean="0"/>
              <a:t>Feedback Loops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981200"/>
            <a:ext cx="3142094" cy="3494087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981200"/>
            <a:ext cx="3119489" cy="3494087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920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024744" cy="1143000"/>
          </a:xfrm>
        </p:spPr>
        <p:txBody>
          <a:bodyPr/>
          <a:lstStyle/>
          <a:p>
            <a:r>
              <a:rPr lang="en-US" dirty="0" smtClean="0"/>
              <a:t>Environmental Systems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723" y="1600200"/>
            <a:ext cx="3271810" cy="4419600"/>
          </a:xfrm>
        </p:spPr>
      </p:pic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4572000" y="2209800"/>
            <a:ext cx="3419856" cy="3493008"/>
          </a:xfrm>
        </p:spPr>
        <p:txBody>
          <a:bodyPr/>
          <a:lstStyle/>
          <a:p>
            <a:r>
              <a:rPr lang="en-US" sz="2000" dirty="0" smtClean="0"/>
              <a:t>Environmental Scientist must understand interactions of energy and matter across systems. </a:t>
            </a:r>
          </a:p>
          <a:p>
            <a:r>
              <a:rPr lang="en-US" sz="2000" dirty="0" smtClean="0"/>
              <a:t>System is defined by the point of view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94363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7024744" cy="1143000"/>
          </a:xfrm>
        </p:spPr>
        <p:txBody>
          <a:bodyPr/>
          <a:lstStyle/>
          <a:p>
            <a:r>
              <a:rPr lang="en-US" dirty="0" smtClean="0"/>
              <a:t>Chemistry Review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676400"/>
            <a:ext cx="3657600" cy="4689009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96668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886" y="381000"/>
            <a:ext cx="7024744" cy="1143000"/>
          </a:xfrm>
        </p:spPr>
        <p:txBody>
          <a:bodyPr/>
          <a:lstStyle/>
          <a:p>
            <a:r>
              <a:rPr lang="en-US" dirty="0" smtClean="0"/>
              <a:t>Radioactivity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648200" y="1447800"/>
            <a:ext cx="3419856" cy="4800600"/>
          </a:xfrm>
        </p:spPr>
        <p:txBody>
          <a:bodyPr>
            <a:normAutofit lnSpcReduction="10000"/>
          </a:bodyPr>
          <a:lstStyle/>
          <a:p>
            <a:r>
              <a:rPr lang="en-US" sz="1800" dirty="0" smtClean="0"/>
              <a:t>Radioactive decay of one element into another releases a lot of energy</a:t>
            </a:r>
          </a:p>
          <a:p>
            <a:r>
              <a:rPr lang="en-US" sz="1800" b="1" dirty="0" smtClean="0"/>
              <a:t>Half-life- </a:t>
            </a:r>
            <a:r>
              <a:rPr lang="en-US" sz="1800" dirty="0" smtClean="0"/>
              <a:t>time it takes for one-half of the original parent isotopes to decay</a:t>
            </a:r>
          </a:p>
          <a:p>
            <a:r>
              <a:rPr lang="en-US" sz="1800" dirty="0" smtClean="0"/>
              <a:t>Helps scientists know how long a radioactive element is dangerous</a:t>
            </a:r>
          </a:p>
          <a:p>
            <a:r>
              <a:rPr lang="en-US" sz="1800" dirty="0" smtClean="0"/>
              <a:t>Long-term storage of nuclear waste</a:t>
            </a:r>
          </a:p>
          <a:p>
            <a:r>
              <a:rPr lang="en-US" sz="1800" dirty="0" smtClean="0"/>
              <a:t>Living things take carbon into their tissue at the known atmospheric ratio, overtime carbon-14 decays into nitrogen-14, compare ratio </a:t>
            </a:r>
            <a:r>
              <a:rPr lang="en-US" sz="1800" b="1" i="1" dirty="0" smtClean="0"/>
              <a:t>carbon dating</a:t>
            </a:r>
          </a:p>
          <a:p>
            <a:endParaRPr lang="en-US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52" y="1752600"/>
            <a:ext cx="3986444" cy="3660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2120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7024744" cy="1143000"/>
          </a:xfrm>
        </p:spPr>
        <p:txBody>
          <a:bodyPr/>
          <a:lstStyle/>
          <a:p>
            <a:r>
              <a:rPr lang="en-US" dirty="0" smtClean="0"/>
              <a:t>Chemical Bonds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648200" y="1854413"/>
            <a:ext cx="3419856" cy="3493008"/>
          </a:xfrm>
        </p:spPr>
        <p:txBody>
          <a:bodyPr>
            <a:normAutofit/>
          </a:bodyPr>
          <a:lstStyle/>
          <a:p>
            <a:r>
              <a:rPr lang="en-US" sz="1800" b="1" dirty="0" smtClean="0"/>
              <a:t>Covalent</a:t>
            </a:r>
            <a:r>
              <a:rPr lang="en-US" sz="1800" dirty="0" smtClean="0"/>
              <a:t>- share electrons, generally strongest (Methane)</a:t>
            </a:r>
          </a:p>
          <a:p>
            <a:r>
              <a:rPr lang="en-US" sz="1800" b="1" dirty="0" smtClean="0"/>
              <a:t>Ionic- </a:t>
            </a:r>
            <a:r>
              <a:rPr lang="en-US" sz="1800" dirty="0" smtClean="0"/>
              <a:t>Involves transfer of electrons. One becomes + one becomes -. (</a:t>
            </a:r>
            <a:r>
              <a:rPr lang="en-US" sz="1800" dirty="0" err="1" smtClean="0"/>
              <a:t>NaCl</a:t>
            </a:r>
            <a:r>
              <a:rPr lang="en-US" sz="1800" dirty="0" smtClean="0"/>
              <a:t>)</a:t>
            </a:r>
          </a:p>
          <a:p>
            <a:r>
              <a:rPr lang="en-US" sz="1800" b="1" dirty="0" smtClean="0"/>
              <a:t>Hydrogen Bond- </a:t>
            </a:r>
            <a:r>
              <a:rPr lang="en-US" sz="1800" dirty="0" smtClean="0"/>
              <a:t>typically weakest. Water polar molecule</a:t>
            </a:r>
            <a:endParaRPr lang="en-US" sz="1800" b="1" dirty="0" smtClean="0"/>
          </a:p>
          <a:p>
            <a:endParaRPr lang="en-US" sz="1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52400"/>
            <a:ext cx="2590800" cy="1657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114800"/>
            <a:ext cx="3657600" cy="205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D:\Art - JPEG\Chapter 2\figure_02_0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709160"/>
            <a:ext cx="3253255" cy="442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767251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457200"/>
            <a:ext cx="7024744" cy="1143000"/>
          </a:xfrm>
        </p:spPr>
        <p:txBody>
          <a:bodyPr/>
          <a:lstStyle/>
          <a:p>
            <a:r>
              <a:rPr lang="en-US" dirty="0" smtClean="0"/>
              <a:t>Properties of Water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752600"/>
            <a:ext cx="3419475" cy="2523107"/>
          </a:xfrm>
        </p:spPr>
      </p:pic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8200" y="1828800"/>
            <a:ext cx="3419856" cy="4343400"/>
          </a:xfrm>
        </p:spPr>
        <p:txBody>
          <a:bodyPr>
            <a:normAutofit fontScale="85000" lnSpcReduction="20000"/>
          </a:bodyPr>
          <a:lstStyle/>
          <a:p>
            <a:r>
              <a:rPr lang="en-US" sz="2000" dirty="0" smtClean="0"/>
              <a:t>Support conditions necessary for life on Earth</a:t>
            </a:r>
          </a:p>
          <a:p>
            <a:r>
              <a:rPr lang="en-US" sz="2000" b="1" dirty="0" smtClean="0"/>
              <a:t>Surface tension- </a:t>
            </a:r>
            <a:r>
              <a:rPr lang="en-US" sz="2000" dirty="0" smtClean="0"/>
              <a:t>skin on water. Smooth water droplets</a:t>
            </a:r>
          </a:p>
          <a:p>
            <a:r>
              <a:rPr lang="en-US" sz="2000" b="1" dirty="0" smtClean="0"/>
              <a:t>Capillary action-</a:t>
            </a:r>
            <a:r>
              <a:rPr lang="en-US" sz="2000" dirty="0" smtClean="0"/>
              <a:t> important in plants, trees, soil, groundwater, pollutants</a:t>
            </a:r>
            <a:endParaRPr lang="en-US" sz="2000" b="1" dirty="0" smtClean="0"/>
          </a:p>
          <a:p>
            <a:r>
              <a:rPr lang="en-US" sz="2000" b="1" dirty="0" smtClean="0"/>
              <a:t>Boiling &amp; Freezing- </a:t>
            </a:r>
            <a:r>
              <a:rPr lang="en-US" sz="2000" dirty="0" smtClean="0"/>
              <a:t>cohesion allows water to be solid, liquid, and gas at surface temperatures. Ice floats, important for aquatic organisms.</a:t>
            </a:r>
          </a:p>
          <a:p>
            <a:r>
              <a:rPr lang="en-US" sz="2000" b="1" dirty="0" smtClean="0"/>
              <a:t>High Heat Capacity- </a:t>
            </a:r>
            <a:r>
              <a:rPr lang="en-US" sz="2000" dirty="0" smtClean="0"/>
              <a:t>A lot of energy needed to change temperature. Moderates land temps. </a:t>
            </a:r>
          </a:p>
          <a:p>
            <a:r>
              <a:rPr lang="en-US" sz="2000" b="1" dirty="0" smtClean="0"/>
              <a:t>Solvent</a:t>
            </a:r>
            <a:r>
              <a:rPr lang="en-US" sz="2000" dirty="0" smtClean="0"/>
              <a:t>- dissolves things easily, good and bad, bad because toxins dissolve</a:t>
            </a:r>
            <a:endParaRPr lang="en-US" sz="2000" dirty="0"/>
          </a:p>
        </p:txBody>
      </p:sp>
      <p:pic>
        <p:nvPicPr>
          <p:cNvPr id="3074" name="Picture 2" descr="D:\Art - JPEG\Chapter 2\figure_02_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962400"/>
            <a:ext cx="3657600" cy="2450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23132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09600"/>
            <a:ext cx="7024744" cy="1143000"/>
          </a:xfrm>
        </p:spPr>
        <p:txBody>
          <a:bodyPr/>
          <a:lstStyle/>
          <a:p>
            <a:r>
              <a:rPr lang="en-US" dirty="0" smtClean="0"/>
              <a:t>Acids, Bases, &amp; pH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712666"/>
            <a:ext cx="1973075" cy="4630950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267200" y="1905000"/>
            <a:ext cx="3886200" cy="4343400"/>
          </a:xfrm>
        </p:spPr>
        <p:txBody>
          <a:bodyPr>
            <a:normAutofit fontScale="92500"/>
          </a:bodyPr>
          <a:lstStyle/>
          <a:p>
            <a:r>
              <a:rPr lang="en-US" sz="2000" b="1" dirty="0" smtClean="0"/>
              <a:t>Acid</a:t>
            </a:r>
            <a:r>
              <a:rPr lang="en-US" sz="2000" dirty="0" smtClean="0"/>
              <a:t>- contributes H+ ions to a solution (nitric acid &amp; sulfuric acid)</a:t>
            </a:r>
          </a:p>
          <a:p>
            <a:r>
              <a:rPr lang="en-US" sz="2000" b="1" dirty="0" smtClean="0"/>
              <a:t>Base</a:t>
            </a:r>
            <a:r>
              <a:rPr lang="en-US" sz="2000" dirty="0" smtClean="0"/>
              <a:t>-contributes OH- ions to a solution (sodium hydroxide &amp; calcium hydroxide) </a:t>
            </a:r>
          </a:p>
          <a:p>
            <a:r>
              <a:rPr lang="en-US" sz="2000" b="1" dirty="0" smtClean="0"/>
              <a:t>Logarithmic- </a:t>
            </a:r>
            <a:r>
              <a:rPr lang="en-US" sz="2000" dirty="0" smtClean="0"/>
              <a:t>factor of 10 difference between each number</a:t>
            </a:r>
          </a:p>
          <a:p>
            <a:r>
              <a:rPr lang="en-US" sz="2000" b="1" dirty="0" smtClean="0"/>
              <a:t>*</a:t>
            </a:r>
            <a:r>
              <a:rPr lang="en-US" sz="2000" dirty="0" smtClean="0"/>
              <a:t>Water in equilibrium with Earth’s atmosphere typically has a pH of 5.65 because carbon dioxide from the atmosphere dissolves in water, making it weakly acidic</a:t>
            </a:r>
            <a:endParaRPr lang="en-US" sz="20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51405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762000"/>
            <a:ext cx="7024744" cy="1143000"/>
          </a:xfrm>
        </p:spPr>
        <p:txBody>
          <a:bodyPr/>
          <a:lstStyle/>
          <a:p>
            <a:r>
              <a:rPr lang="en-US" dirty="0" smtClean="0"/>
              <a:t>Conservation of Matter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133600"/>
            <a:ext cx="4031080" cy="3429000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648200" y="1981200"/>
            <a:ext cx="3419856" cy="4419600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Matter cannot be created or destroyed, can only change form</a:t>
            </a:r>
          </a:p>
          <a:p>
            <a:r>
              <a:rPr lang="en-US" sz="2000" dirty="0" smtClean="0"/>
              <a:t>Exception: nuclear energy small amounts of matter turn into energy</a:t>
            </a:r>
          </a:p>
          <a:p>
            <a:r>
              <a:rPr lang="en-US" sz="2000" dirty="0" smtClean="0"/>
              <a:t>This law tells us we can’t easily dispose of hazardous materials</a:t>
            </a:r>
          </a:p>
          <a:p>
            <a:r>
              <a:rPr lang="en-US" sz="2000" dirty="0" smtClean="0"/>
              <a:t>&lt;- Forest matter seems to be disappearing as it burns, matter is conserved in the form of water vapor, carbon dioxide, and solid particles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10186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609600"/>
            <a:ext cx="7024744" cy="1143000"/>
          </a:xfrm>
        </p:spPr>
        <p:txBody>
          <a:bodyPr/>
          <a:lstStyle/>
          <a:p>
            <a:r>
              <a:rPr lang="en-US" dirty="0" smtClean="0"/>
              <a:t>Biological Molecules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739" y="1905000"/>
            <a:ext cx="3389972" cy="3902075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645152" y="1905000"/>
            <a:ext cx="3419856" cy="4191000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/>
              <a:t>Organic</a:t>
            </a:r>
            <a:r>
              <a:rPr lang="en-US" dirty="0" smtClean="0"/>
              <a:t>- carbon-carbon and carbon- hydrogen bonds. Glucose &amp; fossil fuels</a:t>
            </a:r>
          </a:p>
          <a:p>
            <a:r>
              <a:rPr lang="en-US" b="1" dirty="0" smtClean="0"/>
              <a:t>Inorganic</a:t>
            </a:r>
            <a:r>
              <a:rPr lang="en-US" dirty="0" smtClean="0"/>
              <a:t>- either do not contain carbon or has carbon bonded to elements other than hydrogen. Ammonia, sodium chloride, water, and carbon dioxide</a:t>
            </a:r>
          </a:p>
          <a:p>
            <a:r>
              <a:rPr lang="en-US" b="1" dirty="0" smtClean="0"/>
              <a:t>Carbohydrates</a:t>
            </a:r>
            <a:r>
              <a:rPr lang="en-US" dirty="0" smtClean="0"/>
              <a:t>- energy composed of carbon, hydrogen, and oxygen atoms C</a:t>
            </a:r>
            <a:r>
              <a:rPr lang="en-US" baseline="-25000" dirty="0" smtClean="0"/>
              <a:t>6</a:t>
            </a:r>
            <a:r>
              <a:rPr lang="en-US" dirty="0" smtClean="0"/>
              <a:t>H</a:t>
            </a:r>
            <a:r>
              <a:rPr lang="en-US" baseline="-25000" dirty="0" smtClean="0"/>
              <a:t>12</a:t>
            </a:r>
            <a:r>
              <a:rPr lang="en-US" dirty="0" smtClean="0"/>
              <a:t>O</a:t>
            </a:r>
            <a:r>
              <a:rPr lang="en-US" baseline="-25000" dirty="0" smtClean="0"/>
              <a:t>6</a:t>
            </a:r>
          </a:p>
          <a:p>
            <a:r>
              <a:rPr lang="en-US" b="1" dirty="0" smtClean="0"/>
              <a:t>Proteins</a:t>
            </a:r>
            <a:r>
              <a:rPr lang="en-US" dirty="0" smtClean="0"/>
              <a:t>- made of amino acids. Provide support, energy storage, internal transport, and defense against foreign substances</a:t>
            </a:r>
          </a:p>
          <a:p>
            <a:r>
              <a:rPr lang="en-US" b="1" dirty="0" smtClean="0"/>
              <a:t>Lipids</a:t>
            </a:r>
            <a:r>
              <a:rPr lang="en-US" dirty="0" smtClean="0"/>
              <a:t>- do not mix with water, membranes</a:t>
            </a:r>
          </a:p>
          <a:p>
            <a:r>
              <a:rPr lang="en-US" b="1" dirty="0" smtClean="0"/>
              <a:t>Nucleic Acids</a:t>
            </a:r>
            <a:r>
              <a:rPr lang="en-US" dirty="0" smtClean="0"/>
              <a:t>- DNA &amp; RNA</a:t>
            </a:r>
          </a:p>
          <a:p>
            <a:pPr marL="68580" indent="0">
              <a:buNone/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024691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81</TotalTime>
  <Words>596</Words>
  <Application>Microsoft Office PowerPoint</Application>
  <PresentationFormat>On-screen Show (4:3)</PresentationFormat>
  <Paragraphs>65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Austin</vt:lpstr>
      <vt:lpstr>Cha. 2</vt:lpstr>
      <vt:lpstr>Environmental Systems</vt:lpstr>
      <vt:lpstr>Chemistry Review</vt:lpstr>
      <vt:lpstr>Radioactivity</vt:lpstr>
      <vt:lpstr>Chemical Bonds</vt:lpstr>
      <vt:lpstr>Properties of Water</vt:lpstr>
      <vt:lpstr>Acids, Bases, &amp; pH</vt:lpstr>
      <vt:lpstr>Conservation of Matter</vt:lpstr>
      <vt:lpstr>Biological Molecules</vt:lpstr>
      <vt:lpstr>Energy vs. Power</vt:lpstr>
      <vt:lpstr>Potential and Kinetic Energy</vt:lpstr>
      <vt:lpstr>Energy Efficiency</vt:lpstr>
      <vt:lpstr>Energy Quality</vt:lpstr>
      <vt:lpstr>Entropy</vt:lpstr>
      <vt:lpstr>Systems analysis</vt:lpstr>
      <vt:lpstr>Feedback Loops</vt:lpstr>
    </vt:vector>
  </TitlesOfParts>
  <Company>chsd117.org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Cha. 2</dc:title>
  <dc:creator>Briana Millar</dc:creator>
  <cp:lastModifiedBy>David Auston</cp:lastModifiedBy>
  <cp:revision>11</cp:revision>
  <dcterms:created xsi:type="dcterms:W3CDTF">2013-08-29T18:20:10Z</dcterms:created>
  <dcterms:modified xsi:type="dcterms:W3CDTF">2013-09-04T14:18:03Z</dcterms:modified>
</cp:coreProperties>
</file>