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6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41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313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27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9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6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4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5E5D2-7B82-464E-89F3-F361B61A17F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DD0FC-99C7-D04A-B308-306CA84852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9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075E5D2-7B82-464E-89F3-F361B61A1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9/30/2015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E5DD0FC-99C7-D04A-B308-306CA8485268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vs.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Weather- short-term conditions of atmosphere in local area. (Temperature, humidity, clouds, precipitation, wind speed, &amp; atmospheric pressure. </a:t>
            </a:r>
          </a:p>
          <a:p>
            <a:r>
              <a:rPr lang="en-US" dirty="0" smtClean="0"/>
              <a:t>Climate- average weather that occurs in a given region over a long period (several decades) Mainly characterized by temperature and precipitation </a:t>
            </a:r>
          </a:p>
          <a:p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22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 that effect heat distribution…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Unequal heating of Earth by the Sun </a:t>
            </a:r>
          </a:p>
          <a:p>
            <a:r>
              <a:rPr lang="en-US" sz="2800" dirty="0" smtClean="0"/>
              <a:t>Atmospheric convection currents</a:t>
            </a:r>
          </a:p>
          <a:p>
            <a:r>
              <a:rPr lang="en-US" sz="2800" dirty="0" smtClean="0"/>
              <a:t>Rotation of the Earth</a:t>
            </a:r>
          </a:p>
          <a:p>
            <a:r>
              <a:rPr lang="en-US" sz="2800" dirty="0" smtClean="0"/>
              <a:t>Earth’s orbit on tilted axis</a:t>
            </a:r>
          </a:p>
          <a:p>
            <a:r>
              <a:rPr lang="en-US" sz="2800" dirty="0" smtClean="0"/>
              <a:t>Ocean currents</a:t>
            </a:r>
          </a:p>
          <a:p>
            <a:pPr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6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Atmosphere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Gravity on gas molecules keeps them in place. Weaker gravity far from Earth spreads them out, closer keeps them together</a:t>
            </a:r>
          </a:p>
          <a:p>
            <a:r>
              <a:rPr lang="en-US" dirty="0" smtClean="0"/>
              <a:t>Troposphere- (10 miles) Most dense. </a:t>
            </a:r>
          </a:p>
          <a:p>
            <a:pPr lvl="1"/>
            <a:r>
              <a:rPr lang="en-US" dirty="0" smtClean="0"/>
              <a:t>Nitrogen, oxygen, and water vapor</a:t>
            </a:r>
          </a:p>
          <a:p>
            <a:pPr lvl="1"/>
            <a:r>
              <a:rPr lang="en-US" dirty="0" smtClean="0"/>
              <a:t>Circulation and mixing</a:t>
            </a:r>
          </a:p>
          <a:p>
            <a:pPr lvl="1"/>
            <a:r>
              <a:rPr lang="en-US" dirty="0" smtClean="0"/>
              <a:t>Weather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Stratosphere- (10-31 miles)</a:t>
            </a:r>
          </a:p>
          <a:p>
            <a:pPr lvl="1"/>
            <a:r>
              <a:rPr lang="en-US" dirty="0" smtClean="0"/>
              <a:t>UV rays warm higher altitudes</a:t>
            </a:r>
          </a:p>
          <a:p>
            <a:pPr lvl="1"/>
            <a:r>
              <a:rPr lang="en-US" dirty="0" smtClean="0"/>
              <a:t>Ozone layer (O</a:t>
            </a:r>
            <a:r>
              <a:rPr lang="en-US" baseline="-25000" dirty="0" smtClean="0"/>
              <a:t>3</a:t>
            </a:r>
            <a:r>
              <a:rPr lang="en-US" dirty="0" smtClean="0"/>
              <a:t>) absorbs UV-B and all UV-C radiation</a:t>
            </a:r>
          </a:p>
          <a:p>
            <a:pPr lvl="1"/>
            <a:r>
              <a:rPr lang="en-US" dirty="0" smtClean="0"/>
              <a:t>Protects from DNA damage &amp; cancer</a:t>
            </a:r>
          </a:p>
          <a:p>
            <a:r>
              <a:rPr lang="en-US" dirty="0" smtClean="0"/>
              <a:t>Mesosphere, Thermosphere, and Exosphere</a:t>
            </a:r>
          </a:p>
          <a:p>
            <a:pPr lvl="1"/>
            <a:r>
              <a:rPr lang="en-US" dirty="0" smtClean="0"/>
              <a:t>Thermosphere protects from X-ray &amp; UV. Charged gas molecules Northern &amp; Southern lights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65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Earth’s Atmosphere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Figure 4.1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Figure 4.2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44" y="1425388"/>
            <a:ext cx="3558210" cy="528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igure_04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81" y="2174290"/>
            <a:ext cx="4507857" cy="32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5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Unequal Heating of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 smtClean="0"/>
              <a:t>Figure 4.3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Figure 4.4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Variation in the angle Sun’s rays strike Earth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Variation in surface area the Sun’s rays are distributed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Albedo</a:t>
            </a:r>
            <a:r>
              <a:rPr lang="en-US" sz="2400" dirty="0" smtClean="0"/>
              <a:t>- some areas reflect more solar energy than others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00" y="1340528"/>
            <a:ext cx="4320834" cy="244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1" y="3886201"/>
            <a:ext cx="3366292" cy="27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024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654" y="0"/>
            <a:ext cx="7583487" cy="1044388"/>
          </a:xfrm>
        </p:spPr>
        <p:txBody>
          <a:bodyPr/>
          <a:lstStyle/>
          <a:p>
            <a:r>
              <a:rPr lang="en-US" dirty="0" smtClean="0"/>
              <a:t>Properties of Air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79462" y="1044388"/>
            <a:ext cx="3657600" cy="553029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Density</a:t>
            </a:r>
          </a:p>
          <a:p>
            <a:pPr marL="752475" lvl="1" indent="-457200"/>
            <a:r>
              <a:rPr lang="en-US" dirty="0" smtClean="0"/>
              <a:t>Warm, less dense, rises</a:t>
            </a:r>
          </a:p>
          <a:p>
            <a:pPr marL="752475" lvl="1" indent="-457200"/>
            <a:r>
              <a:rPr lang="en-US" dirty="0" smtClean="0"/>
              <a:t>Cold, more dense, sinks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Water vapor capacity</a:t>
            </a:r>
          </a:p>
          <a:p>
            <a:pPr marL="752475" lvl="1" indent="-457200"/>
            <a:r>
              <a:rPr lang="en-US" dirty="0" smtClean="0"/>
              <a:t>Warm air can hold more water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Adiabatic heating or cooling</a:t>
            </a:r>
          </a:p>
          <a:p>
            <a:pPr marL="752475" lvl="1" indent="-457200"/>
            <a:r>
              <a:rPr lang="en-US" dirty="0" smtClean="0"/>
              <a:t>Response to change in pressure</a:t>
            </a:r>
          </a:p>
          <a:p>
            <a:pPr marL="752475" lvl="1" indent="-457200"/>
            <a:r>
              <a:rPr lang="en-US" dirty="0" smtClean="0"/>
              <a:t>Air rises, low pressure expands, lowers the temp. </a:t>
            </a:r>
          </a:p>
          <a:p>
            <a:pPr marL="752475" lvl="1" indent="-457200"/>
            <a:r>
              <a:rPr lang="en-US" dirty="0" smtClean="0"/>
              <a:t>Air sinks, pressure increases, increases temp.</a:t>
            </a:r>
          </a:p>
          <a:p>
            <a:pPr marL="457200" indent="-457200"/>
            <a:r>
              <a:rPr lang="en-US" dirty="0" smtClean="0"/>
              <a:t>Latent heat release</a:t>
            </a:r>
          </a:p>
          <a:p>
            <a:pPr marL="752475" lvl="1" indent="-457200"/>
            <a:r>
              <a:rPr lang="en-US" dirty="0" smtClean="0"/>
              <a:t>Water vapor in atmos. condenses into liquid water energy is released</a:t>
            </a:r>
          </a:p>
          <a:p>
            <a:pPr marL="752475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Figure 4.5</a:t>
            </a:r>
            <a:endParaRPr lang="en-US" dirty="0"/>
          </a:p>
        </p:txBody>
      </p:sp>
      <p:pic>
        <p:nvPicPr>
          <p:cNvPr id="5" name="Picture 2" descr="figure_0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208" y="656558"/>
            <a:ext cx="4063875" cy="530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4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457" y="385404"/>
            <a:ext cx="7583487" cy="8373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Convection </a:t>
            </a:r>
            <a:r>
              <a:rPr lang="en-US" dirty="0" smtClean="0"/>
              <a:t>Currents</a:t>
            </a:r>
            <a:r>
              <a:rPr lang="en-US" sz="2400" dirty="0" smtClean="0"/>
              <a:t> are initiated by the uneven heating of the Earth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064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Hadley cells- convection currents between equator and 30</a:t>
            </a:r>
            <a:r>
              <a:rPr lang="en-US" baseline="30000" dirty="0" smtClean="0"/>
              <a:t>0</a:t>
            </a:r>
            <a:r>
              <a:rPr lang="en-US" dirty="0" smtClean="0"/>
              <a:t> N &amp; S. </a:t>
            </a:r>
          </a:p>
          <a:p>
            <a:pPr lvl="1"/>
            <a:r>
              <a:rPr lang="en-US" dirty="0" smtClean="0"/>
              <a:t>Warm air at the equator rises</a:t>
            </a:r>
          </a:p>
          <a:p>
            <a:pPr lvl="1"/>
            <a:r>
              <a:rPr lang="en-US" dirty="0" smtClean="0"/>
              <a:t>Displaces air at the top of troposphere, displaced air sinks to approx. 30</a:t>
            </a:r>
            <a:r>
              <a:rPr lang="en-US" baseline="30000" dirty="0" smtClean="0"/>
              <a:t>0</a:t>
            </a:r>
            <a:r>
              <a:rPr lang="en-US" dirty="0" smtClean="0"/>
              <a:t> N &amp; S of the equator</a:t>
            </a:r>
          </a:p>
          <a:p>
            <a:pPr lvl="1"/>
            <a:r>
              <a:rPr lang="en-US" dirty="0" smtClean="0"/>
              <a:t>Air is hot and dry (deserts) </a:t>
            </a:r>
          </a:p>
          <a:p>
            <a:r>
              <a:rPr lang="en-US" dirty="0" smtClean="0"/>
              <a:t>Polar cells- Air rises at 60</a:t>
            </a:r>
            <a:r>
              <a:rPr lang="en-US" baseline="30000" dirty="0" smtClean="0"/>
              <a:t>0</a:t>
            </a:r>
            <a:r>
              <a:rPr lang="en-US" dirty="0" smtClean="0"/>
              <a:t> N &amp; S and sinks at the poles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Figure 4.6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01" y="1526959"/>
            <a:ext cx="4060312" cy="48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627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Rotation &amp; </a:t>
            </a:r>
            <a:r>
              <a:rPr lang="en-US" dirty="0" err="1" smtClean="0"/>
              <a:t>Coriolis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Wind systems of the world are produced by atmospheric convection currents and </a:t>
            </a:r>
            <a:r>
              <a:rPr lang="en-US" dirty="0" err="1" smtClean="0"/>
              <a:t>Coriolis</a:t>
            </a:r>
            <a:r>
              <a:rPr lang="en-US" dirty="0" smtClean="0"/>
              <a:t> effect. If no rotation air would move directly N &amp; S </a:t>
            </a:r>
          </a:p>
          <a:p>
            <a:r>
              <a:rPr lang="en-US" dirty="0" smtClean="0"/>
              <a:t>Figure 4.7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Figure 4.8</a:t>
            </a:r>
            <a:endParaRPr lang="en-US" dirty="0"/>
          </a:p>
        </p:txBody>
      </p:sp>
      <p:pic>
        <p:nvPicPr>
          <p:cNvPr id="6" name="Picture 2" descr="figure_04_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09" y="2778711"/>
            <a:ext cx="3849585" cy="35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37" y="2778711"/>
            <a:ext cx="4534728" cy="29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01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Prevailing Wind Patterns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Northeast trade winds- move from NE to SW between 0</a:t>
            </a:r>
            <a:r>
              <a:rPr lang="en-US" baseline="30000" dirty="0" smtClean="0"/>
              <a:t>0</a:t>
            </a:r>
            <a:r>
              <a:rPr lang="en-US" dirty="0" smtClean="0"/>
              <a:t> &amp; 30</a:t>
            </a:r>
            <a:r>
              <a:rPr lang="en-US" baseline="30000" dirty="0" smtClean="0"/>
              <a:t>0</a:t>
            </a:r>
            <a:r>
              <a:rPr lang="en-US" dirty="0" smtClean="0"/>
              <a:t> N </a:t>
            </a:r>
          </a:p>
          <a:p>
            <a:r>
              <a:rPr lang="en-US" dirty="0" smtClean="0"/>
              <a:t>Southeast trade winds- move from SE to NW between 0</a:t>
            </a:r>
            <a:r>
              <a:rPr lang="en-US" baseline="30000" dirty="0" smtClean="0"/>
              <a:t>0</a:t>
            </a:r>
            <a:r>
              <a:rPr lang="en-US" dirty="0" smtClean="0"/>
              <a:t> &amp; 30</a:t>
            </a:r>
            <a:r>
              <a:rPr lang="en-US" baseline="30000" dirty="0" smtClean="0"/>
              <a:t>0</a:t>
            </a:r>
            <a:r>
              <a:rPr lang="en-US" dirty="0" smtClean="0"/>
              <a:t> S</a:t>
            </a:r>
          </a:p>
          <a:p>
            <a:r>
              <a:rPr lang="en-US" dirty="0" err="1" smtClean="0"/>
              <a:t>Westerlies</a:t>
            </a:r>
            <a:r>
              <a:rPr lang="en-US" dirty="0" smtClean="0"/>
              <a:t>- move from SW to NE </a:t>
            </a:r>
            <a:r>
              <a:rPr lang="en-US" dirty="0" err="1" smtClean="0"/>
              <a:t>bw</a:t>
            </a:r>
            <a:r>
              <a:rPr lang="en-US" dirty="0" smtClean="0"/>
              <a:t> 30</a:t>
            </a:r>
            <a:r>
              <a:rPr lang="en-US" baseline="30000" dirty="0" smtClean="0"/>
              <a:t>0</a:t>
            </a:r>
            <a:r>
              <a:rPr lang="en-US" dirty="0" smtClean="0"/>
              <a:t> &amp; 60</a:t>
            </a:r>
            <a:r>
              <a:rPr lang="en-US" baseline="30000" dirty="0" smtClean="0"/>
              <a:t>0</a:t>
            </a:r>
            <a:r>
              <a:rPr lang="en-US" dirty="0" smtClean="0"/>
              <a:t> N and NW to SE </a:t>
            </a:r>
            <a:r>
              <a:rPr lang="en-US" dirty="0" err="1" smtClean="0"/>
              <a:t>bw</a:t>
            </a:r>
            <a:r>
              <a:rPr lang="en-US" dirty="0" smtClean="0"/>
              <a:t> 30</a:t>
            </a:r>
            <a:r>
              <a:rPr lang="en-US" baseline="30000" dirty="0" smtClean="0"/>
              <a:t>0</a:t>
            </a:r>
            <a:r>
              <a:rPr lang="en-US" dirty="0" smtClean="0"/>
              <a:t> &amp; 60</a:t>
            </a:r>
            <a:r>
              <a:rPr lang="en-US" baseline="30000" dirty="0" smtClean="0"/>
              <a:t>0 </a:t>
            </a:r>
            <a:r>
              <a:rPr lang="en-US" dirty="0" smtClean="0"/>
              <a:t>S</a:t>
            </a:r>
          </a:p>
          <a:p>
            <a:r>
              <a:rPr lang="en-US" dirty="0" smtClean="0"/>
              <a:t>Easterlies- move E to W from 60</a:t>
            </a:r>
            <a:r>
              <a:rPr lang="en-US" baseline="30000" dirty="0" smtClean="0"/>
              <a:t>0</a:t>
            </a:r>
            <a:r>
              <a:rPr lang="en-US" dirty="0" smtClean="0"/>
              <a:t> &amp; 90</a:t>
            </a:r>
            <a:r>
              <a:rPr lang="en-US" baseline="30000" dirty="0" smtClean="0"/>
              <a:t>0</a:t>
            </a:r>
            <a:r>
              <a:rPr lang="en-US" dirty="0" smtClean="0"/>
              <a:t> N &amp; 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Figure 4.9 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86" y="1358283"/>
            <a:ext cx="4622599" cy="498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151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Weather vs. Climate</vt:lpstr>
      <vt:lpstr>Processes that effect heat distribution…</vt:lpstr>
      <vt:lpstr>Earth’s Atmosphere</vt:lpstr>
      <vt:lpstr>Layers of Earth’s Atmosphere</vt:lpstr>
      <vt:lpstr>Unequal Heating of Earth</vt:lpstr>
      <vt:lpstr>Properties of Air</vt:lpstr>
      <vt:lpstr> Convection Currents are initiated by the uneven heating of the Earth  </vt:lpstr>
      <vt:lpstr>Earth’s Rotation &amp; Coriolis Effect</vt:lpstr>
      <vt:lpstr>Prevailing Wind Patterns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vs. Climate</dc:title>
  <dc:creator>David Auston</dc:creator>
  <cp:lastModifiedBy>David Auston</cp:lastModifiedBy>
  <cp:revision>1</cp:revision>
  <dcterms:created xsi:type="dcterms:W3CDTF">2015-09-30T13:58:46Z</dcterms:created>
  <dcterms:modified xsi:type="dcterms:W3CDTF">2015-09-30T13:59:06Z</dcterms:modified>
</cp:coreProperties>
</file>