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85BADCB-B4C4-44C5-91E0-02E9649E907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38B825-6A2F-403C-B0EF-E798E6A2A85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DCB-B4C4-44C5-91E0-02E9649E907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B825-6A2F-403C-B0EF-E798E6A2A8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DCB-B4C4-44C5-91E0-02E9649E907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B825-6A2F-403C-B0EF-E798E6A2A8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DCB-B4C4-44C5-91E0-02E9649E907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B825-6A2F-403C-B0EF-E798E6A2A8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DCB-B4C4-44C5-91E0-02E9649E907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B825-6A2F-403C-B0EF-E798E6A2A8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DCB-B4C4-44C5-91E0-02E9649E907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B825-6A2F-403C-B0EF-E798E6A2A8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DCB-B4C4-44C5-91E0-02E9649E907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B825-6A2F-403C-B0EF-E798E6A2A8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DCB-B4C4-44C5-91E0-02E9649E907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B825-6A2F-403C-B0EF-E798E6A2A8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DCB-B4C4-44C5-91E0-02E9649E907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B825-6A2F-403C-B0EF-E798E6A2A8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DCB-B4C4-44C5-91E0-02E9649E907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B825-6A2F-403C-B0EF-E798E6A2A85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DCB-B4C4-44C5-91E0-02E9649E907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B825-6A2F-403C-B0EF-E798E6A2A8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5BADCB-B4C4-44C5-91E0-02E9649E907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C38B825-6A2F-403C-B0EF-E798E6A2A8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Human Population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2118"/>
            <a:ext cx="6566224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6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Theory of Demographic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/>
          <a:lstStyle/>
          <a:p>
            <a:r>
              <a:rPr lang="en-US" dirty="0"/>
              <a:t>The theory of the demographic transition is the theory that as a country moves from a subsistence economy to industrialization and increased affluence, it undergoes a predictable shift in population growth.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3198586"/>
            <a:ext cx="4123094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12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5777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3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Phases of demographic transition…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6777317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Phase 1:  </a:t>
            </a:r>
            <a:r>
              <a:rPr lang="en-US" b="1" dirty="0"/>
              <a:t>Slow population growth </a:t>
            </a:r>
            <a:r>
              <a:rPr lang="en-US" dirty="0"/>
              <a:t>because there are </a:t>
            </a:r>
            <a:r>
              <a:rPr lang="en-US" b="1" dirty="0"/>
              <a:t>high birth rates and high death rates </a:t>
            </a:r>
            <a:r>
              <a:rPr lang="en-US" dirty="0"/>
              <a:t>which offset each other. </a:t>
            </a:r>
            <a:endParaRPr lang="en-US" dirty="0" smtClean="0"/>
          </a:p>
          <a:p>
            <a:pPr lvl="1"/>
            <a:r>
              <a:rPr lang="en-US" dirty="0" smtClean="0"/>
              <a:t>Most countries have moved past phase 1</a:t>
            </a:r>
            <a:endParaRPr lang="en-US" dirty="0"/>
          </a:p>
          <a:p>
            <a:r>
              <a:rPr lang="en-US" dirty="0"/>
              <a:t>Phase 2:  </a:t>
            </a:r>
            <a:r>
              <a:rPr lang="en-US" b="1" dirty="0"/>
              <a:t>Rapid population growth  </a:t>
            </a:r>
            <a:r>
              <a:rPr lang="en-US" dirty="0"/>
              <a:t>because </a:t>
            </a:r>
            <a:r>
              <a:rPr lang="en-US" b="1" dirty="0"/>
              <a:t>birth rates remain high but death rates decline</a:t>
            </a:r>
            <a:r>
              <a:rPr lang="en-US" dirty="0"/>
              <a:t> due to better sanitation, clean drinking water, increased access to food and goods, and access to health care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Africa and India</a:t>
            </a:r>
            <a:endParaRPr lang="en-US" dirty="0"/>
          </a:p>
          <a:p>
            <a:r>
              <a:rPr lang="en-US" dirty="0"/>
              <a:t>Phase 3:  </a:t>
            </a:r>
            <a:r>
              <a:rPr lang="en-US" b="1" dirty="0"/>
              <a:t>Stable population growth </a:t>
            </a:r>
            <a:r>
              <a:rPr lang="en-US" dirty="0"/>
              <a:t>as the economy and educational system improves and people have fewer children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United States and Canada</a:t>
            </a:r>
            <a:endParaRPr lang="en-US" dirty="0"/>
          </a:p>
          <a:p>
            <a:r>
              <a:rPr lang="en-US" dirty="0"/>
              <a:t>Phase 4:  </a:t>
            </a:r>
            <a:r>
              <a:rPr lang="en-US" b="1" dirty="0"/>
              <a:t>Declining population growth </a:t>
            </a:r>
            <a:r>
              <a:rPr lang="en-US" dirty="0"/>
              <a:t>because the relatively </a:t>
            </a:r>
            <a:r>
              <a:rPr lang="en-US" b="1" dirty="0"/>
              <a:t>high level of affluence </a:t>
            </a:r>
            <a:r>
              <a:rPr lang="en-US" dirty="0"/>
              <a:t>and economic </a:t>
            </a:r>
            <a:r>
              <a:rPr lang="en-US" dirty="0" smtClean="0"/>
              <a:t>development encourage </a:t>
            </a:r>
            <a:r>
              <a:rPr lang="en-US" dirty="0"/>
              <a:t>women to delay having children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Japan, UK, Germany, Russia, and Italy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1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Planning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Family planning- the regulation of the number or spacing of offspring through the use of birth control.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15119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1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12 most populous countries</a:t>
            </a:r>
            <a:endParaRPr 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23" y="2324100"/>
            <a:ext cx="4331967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31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relationship between economic development and population growth rate for developing nations.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72" y="2324100"/>
            <a:ext cx="449594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97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Ecological Footprints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941" y="1828800"/>
            <a:ext cx="6777317" cy="3508977"/>
          </a:xfrm>
        </p:spPr>
        <p:txBody>
          <a:bodyPr/>
          <a:lstStyle/>
          <a:p>
            <a:r>
              <a:rPr lang="en-US" dirty="0"/>
              <a:t>Affluence - having a lot of wealth such as money, goods, or property.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743200"/>
            <a:ext cx="60959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6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IPAT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/>
          <a:lstStyle/>
          <a:p>
            <a:r>
              <a:rPr lang="en-US" dirty="0"/>
              <a:t>To estimate the impact of human lifestyles on Earth we can use the IPAT equation:</a:t>
            </a:r>
          </a:p>
          <a:p>
            <a:r>
              <a:rPr lang="en-US" dirty="0"/>
              <a:t>Impact= Population X Affluence X Technology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7" y="3048000"/>
            <a:ext cx="4414086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49" y="3033531"/>
            <a:ext cx="4218463" cy="38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1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89" y="2324100"/>
            <a:ext cx="3482434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3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324100"/>
            <a:ext cx="4722812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2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 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25" y="2324100"/>
            <a:ext cx="4187162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42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affluence…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Gross domestic product (GDP)- the value of all products and services produced in a year in that country.</a:t>
            </a:r>
          </a:p>
          <a:p>
            <a:r>
              <a:rPr lang="en-US" dirty="0"/>
              <a:t>GDP is made up of consumer spending, investments, government spending, and exports minus imports.</a:t>
            </a:r>
          </a:p>
          <a:p>
            <a:r>
              <a:rPr lang="en-US" dirty="0"/>
              <a:t>A countries GDP often correlates with its pollution levels.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 disagree on Earth’s carrying capacity…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40111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A) Food surplus followed by a food deficit. </a:t>
            </a:r>
            <a:endParaRPr lang="en-US" dirty="0"/>
          </a:p>
          <a:p>
            <a:pPr lvl="1"/>
            <a:r>
              <a:rPr lang="en-US" dirty="0" smtClean="0"/>
              <a:t>Malthus believed in a fixed carrying capacity</a:t>
            </a:r>
          </a:p>
          <a:p>
            <a:r>
              <a:rPr lang="en-US" dirty="0" smtClean="0"/>
              <a:t>B) Technology allows food production to continually increase </a:t>
            </a:r>
          </a:p>
          <a:p>
            <a:pPr lvl="1"/>
            <a:r>
              <a:rPr lang="en-US" dirty="0" smtClean="0"/>
              <a:t>Increase in population = increase in intellect and innovation</a:t>
            </a:r>
          </a:p>
          <a:p>
            <a:pPr lvl="1"/>
            <a:r>
              <a:rPr lang="en-US" dirty="0" smtClean="0"/>
              <a:t>Creativity sets humans apart from most other species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743200" cy="462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11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drive human population growth…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Demography</a:t>
            </a:r>
            <a:r>
              <a:rPr lang="en-US" dirty="0"/>
              <a:t>- the study of human populations and population trends.</a:t>
            </a:r>
          </a:p>
          <a:p>
            <a:pPr lvl="1"/>
            <a:r>
              <a:rPr lang="en-US" dirty="0"/>
              <a:t>Changes in Population Size</a:t>
            </a:r>
          </a:p>
          <a:p>
            <a:pPr lvl="1"/>
            <a:r>
              <a:rPr lang="en-US" dirty="0"/>
              <a:t>Fertility</a:t>
            </a:r>
          </a:p>
          <a:p>
            <a:pPr lvl="1"/>
            <a:r>
              <a:rPr lang="en-US" dirty="0"/>
              <a:t>Life Expectancy</a:t>
            </a:r>
          </a:p>
          <a:p>
            <a:pPr lvl="1"/>
            <a:r>
              <a:rPr lang="en-US" dirty="0"/>
              <a:t>Age Structure</a:t>
            </a:r>
          </a:p>
          <a:p>
            <a:pPr lvl="1"/>
            <a:r>
              <a:rPr lang="en-US" dirty="0"/>
              <a:t>Migration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1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9088" y="457200"/>
            <a:ext cx="7024744" cy="1143000"/>
          </a:xfrm>
        </p:spPr>
        <p:txBody>
          <a:bodyPr/>
          <a:lstStyle/>
          <a:p>
            <a:r>
              <a:rPr lang="en-US" dirty="0" smtClean="0"/>
              <a:t>Changes in Population size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002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/>
              <a:t>Immigration- the movement of people into a country</a:t>
            </a:r>
          </a:p>
          <a:p>
            <a:r>
              <a:rPr lang="en-US" dirty="0"/>
              <a:t>Emigration- the movement of people out of a country.</a:t>
            </a:r>
          </a:p>
          <a:p>
            <a:r>
              <a:rPr lang="en-US" dirty="0"/>
              <a:t>Net migration rate- the difference between immigration and emigration in a give year per 1,000 people in the country.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7639050" cy="257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77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Crude birth rate (CBR)= the number of births per 1,000 individuals per year.</a:t>
            </a:r>
          </a:p>
          <a:p>
            <a:r>
              <a:rPr lang="en-US" dirty="0"/>
              <a:t>Crude death rate (CDR)= the number of deaths per 1,000 individuals per year.</a:t>
            </a:r>
          </a:p>
          <a:p>
            <a:r>
              <a:rPr lang="en-US" dirty="0"/>
              <a:t>Global population growth rate = </a:t>
            </a:r>
          </a:p>
          <a:p>
            <a:r>
              <a:rPr lang="en-US" dirty="0"/>
              <a:t>(CBR- CDR)/ 10</a:t>
            </a:r>
          </a:p>
          <a:p>
            <a:r>
              <a:rPr lang="en-US" dirty="0"/>
              <a:t>National population growth rate = </a:t>
            </a:r>
          </a:p>
          <a:p>
            <a:r>
              <a:rPr lang="en-US" dirty="0"/>
              <a:t>(CBR+ immigration) - (CDR + emigration)/ 10</a:t>
            </a:r>
          </a:p>
          <a:p>
            <a:r>
              <a:rPr lang="en-US" dirty="0"/>
              <a:t>Doubling time (in years)- 70/growth rate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3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Total fertility rate- an estimate of the average number of children that each woman in a population will bear.</a:t>
            </a:r>
          </a:p>
          <a:p>
            <a:r>
              <a:rPr lang="en-US" dirty="0"/>
              <a:t>Replacement level fertility- the total fertility rate required to offset the average number of deaths in a population and for the current population size to remain stable.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572000" cy="34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00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Life Expectancy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219" y="14478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/>
              <a:t>Life expectancy- the average number of years that an infant born in a particular year in a particular country can be expected to live, given the current average life span and death rate of that country.</a:t>
            </a:r>
          </a:p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57" y="3048000"/>
            <a:ext cx="60816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3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/>
          <a:lstStyle/>
          <a:p>
            <a:r>
              <a:rPr lang="en-US" dirty="0" smtClean="0"/>
              <a:t>Life Expectancy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6777317" cy="3508977"/>
          </a:xfrm>
        </p:spPr>
        <p:txBody>
          <a:bodyPr/>
          <a:lstStyle/>
          <a:p>
            <a:r>
              <a:rPr lang="en-US" dirty="0"/>
              <a:t>Infant mortality rate- the number of deaths of children under 1 year of age per 1,000 live births.</a:t>
            </a:r>
          </a:p>
          <a:p>
            <a:r>
              <a:rPr lang="en-US" dirty="0"/>
              <a:t>Child mortality rate- the number of deaths of children under age 5 per 1,000 live births.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4932362" cy="365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0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1318</TotalTime>
  <Words>628</Words>
  <Application>Microsoft Office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Cha. 7</vt:lpstr>
      <vt:lpstr>Population Growth</vt:lpstr>
      <vt:lpstr>Scientists disagree on Earth’s carrying capacity…</vt:lpstr>
      <vt:lpstr>Factors that drive human population growth…</vt:lpstr>
      <vt:lpstr>Changes in Population size</vt:lpstr>
      <vt:lpstr>Changes in Population Size</vt:lpstr>
      <vt:lpstr>Fertility</vt:lpstr>
      <vt:lpstr>Life Expectancy</vt:lpstr>
      <vt:lpstr>Life Expectancy </vt:lpstr>
      <vt:lpstr>PowerPoint Presentation</vt:lpstr>
      <vt:lpstr>The Theory of Demographic Transition</vt:lpstr>
      <vt:lpstr>PowerPoint Presentation</vt:lpstr>
      <vt:lpstr>Phases of demographic transition…</vt:lpstr>
      <vt:lpstr>Family Planning</vt:lpstr>
      <vt:lpstr>Top 12 most populous countries</vt:lpstr>
      <vt:lpstr>The relationship between economic development and population growth rate for developing nations.</vt:lpstr>
      <vt:lpstr>Ecological Footprints</vt:lpstr>
      <vt:lpstr>IPAT equation</vt:lpstr>
      <vt:lpstr>Urbanization</vt:lpstr>
      <vt:lpstr>Urbanization </vt:lpstr>
      <vt:lpstr>The impact of affluence…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Cha. 7</dc:title>
  <dc:creator>Briana Millar</dc:creator>
  <cp:lastModifiedBy>chsd117</cp:lastModifiedBy>
  <cp:revision>15</cp:revision>
  <dcterms:created xsi:type="dcterms:W3CDTF">2013-10-18T00:02:57Z</dcterms:created>
  <dcterms:modified xsi:type="dcterms:W3CDTF">2016-12-12T19:36:34Z</dcterms:modified>
</cp:coreProperties>
</file>