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8"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9573097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SzPct val="100000"/>
              <a:defRPr sz="3000"/>
            </a:lvl1pPr>
            <a:lvl2pPr marL="742950" indent="-133350">
              <a:spcBef>
                <a:spcPts val="480"/>
              </a:spcBef>
              <a:buSzPct val="100000"/>
              <a:defRPr sz="2400"/>
            </a:lvl2pPr>
            <a:lvl3pPr marL="1143000" indent="-76200">
              <a:spcBef>
                <a:spcPts val="480"/>
              </a:spcBef>
              <a:buSzPct val="100000"/>
              <a:defRPr sz="2400"/>
            </a:lvl3pPr>
            <a:lvl4pPr marL="1600200" indent="-114300">
              <a:spcBef>
                <a:spcPts val="360"/>
              </a:spcBef>
              <a:buSzPct val="100000"/>
              <a:defRPr sz="1800"/>
            </a:lvl4pPr>
            <a:lvl5pPr marL="2057400" indent="-114300">
              <a:spcBef>
                <a:spcPts val="360"/>
              </a:spcBef>
              <a:buSzPct val="100000"/>
              <a:defRPr sz="1800"/>
            </a:lvl5pPr>
            <a:lvl6pPr marL="2514600" indent="-114300">
              <a:spcBef>
                <a:spcPts val="360"/>
              </a:spcBef>
              <a:buSzPct val="100000"/>
              <a:defRPr sz="1800"/>
            </a:lvl6pPr>
            <a:lvl7pPr marL="2971800" indent="-114300">
              <a:spcBef>
                <a:spcPts val="360"/>
              </a:spcBef>
              <a:buSzPct val="100000"/>
              <a:defRPr sz="1800"/>
            </a:lvl7pPr>
            <a:lvl8pPr marL="3429000" indent="-114300">
              <a:spcBef>
                <a:spcPts val="360"/>
              </a:spcBef>
              <a:buSzPct val="100000"/>
              <a:defRPr sz="1800"/>
            </a:lvl8pPr>
            <a:lvl9pPr marL="3886200" indent="-114300">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hyperlink" Target="https://www.youtube.com/watch?v=jFACHNd_AW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bsnews.com/news/zika-virus-symptoms-how-do-you-know-if-youre-infected/"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www.youtube.com/watch?v=IkmjCmvfeFI&amp;list=TLF73nnzAt0FH99mGYL73MYU9ONZuXT3LY" TargetMode="External"/><Relationship Id="rId4" Type="http://schemas.openxmlformats.org/officeDocument/2006/relationships/hyperlink" Target="http://www.youtube.com/watch?v=qvlTOhCmxvY"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youtube.com/watch?v=lFl3FRNpU4E"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www.who.int/mediacentre/factsheets/fs104/en/"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https://www.youtube.com/watch?v=xUBpoyKxArU" TargetMode="External"/><Relationship Id="rId4" Type="http://schemas.openxmlformats.org/officeDocument/2006/relationships/hyperlink" Target="http://www.youtube.com/watch?v=aE69K_lP2ug"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www.youtube.com/watch?v=e0WAeLQ0v5E"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www.youtube.com/watch?v=VgB9sg5dy8w"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png"/><Relationship Id="rId4" Type="http://schemas.openxmlformats.org/officeDocument/2006/relationships/hyperlink" Target="http://www.youtube.com/watch?v=3qRtDnsnSw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80000"/>
        </a:solid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buNone/>
            </a:pPr>
            <a:r>
              <a:rPr lang="en"/>
              <a:t>Infectious Disease</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endParaRPr/>
          </a:p>
        </p:txBody>
      </p:sp>
    </p:spTree>
    <p:custDataLst>
      <p:tags r:id="rId1"/>
    </p:custData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6"/>
            <a:ext cx="8229600" cy="591299"/>
          </a:xfrm>
          <a:prstGeom prst="rect">
            <a:avLst/>
          </a:prstGeom>
        </p:spPr>
        <p:txBody>
          <a:bodyPr lIns="91425" tIns="91425" rIns="91425" bIns="91425" anchor="b" anchorCtr="0">
            <a:noAutofit/>
          </a:bodyPr>
          <a:lstStyle/>
          <a:p>
            <a:pPr>
              <a:buNone/>
            </a:pPr>
            <a:r>
              <a:rPr lang="en"/>
              <a:t>Plague</a:t>
            </a:r>
          </a:p>
        </p:txBody>
      </p:sp>
      <p:sp>
        <p:nvSpPr>
          <p:cNvPr id="79" name="Shape 79"/>
          <p:cNvSpPr txBox="1">
            <a:spLocks noGrp="1"/>
          </p:cNvSpPr>
          <p:nvPr>
            <p:ph type="body" idx="1"/>
          </p:nvPr>
        </p:nvSpPr>
        <p:spPr>
          <a:xfrm>
            <a:off x="457200" y="656500"/>
            <a:ext cx="8229600" cy="44079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sz="2400" dirty="0"/>
              <a:t>Bubonic plague, black death</a:t>
            </a:r>
          </a:p>
          <a:p>
            <a:pPr marL="457200" lvl="0" indent="-419100" rtl="0">
              <a:buClr>
                <a:srgbClr val="000000"/>
              </a:buClr>
              <a:buSzPct val="166666"/>
              <a:buFont typeface="Arial"/>
              <a:buChar char="•"/>
            </a:pPr>
            <a:r>
              <a:rPr lang="en" sz="2400" dirty="0"/>
              <a:t>From a bacteria carried by fleas</a:t>
            </a:r>
          </a:p>
          <a:p>
            <a:pPr marL="457200" lvl="0" indent="-419100" rtl="0">
              <a:buClr>
                <a:srgbClr val="000000"/>
              </a:buClr>
              <a:buSzPct val="166666"/>
              <a:buFont typeface="Arial"/>
              <a:buChar char="•"/>
            </a:pPr>
            <a:r>
              <a:rPr lang="en" sz="2400" dirty="0"/>
              <a:t>Commonly on rats</a:t>
            </a:r>
          </a:p>
          <a:p>
            <a:pPr marL="457200" lvl="0" indent="-419100" rtl="0">
              <a:buClr>
                <a:srgbClr val="000000"/>
              </a:buClr>
              <a:buSzPct val="166666"/>
              <a:buFont typeface="Arial"/>
              <a:buChar char="•"/>
            </a:pPr>
            <a:r>
              <a:rPr lang="en" sz="2400" dirty="0"/>
              <a:t>Symptoms; swollen glands, black spots, extreme pain</a:t>
            </a:r>
          </a:p>
          <a:p>
            <a:pPr marL="457200" lvl="0" indent="-419100" rtl="0">
              <a:buClr>
                <a:srgbClr val="000000"/>
              </a:buClr>
              <a:buSzPct val="166666"/>
              <a:buFont typeface="Arial"/>
              <a:buChar char="•"/>
            </a:pPr>
            <a:r>
              <a:rPr lang="en" sz="2400" dirty="0"/>
              <a:t>Killed about ¼ of the European population in the 1300s</a:t>
            </a:r>
          </a:p>
          <a:p>
            <a:pPr marL="457200" lvl="0" indent="-419100" rtl="0">
              <a:buClr>
                <a:srgbClr val="000000"/>
              </a:buClr>
              <a:buSzPct val="166666"/>
              <a:buFont typeface="Arial"/>
              <a:buChar char="•"/>
            </a:pPr>
            <a:r>
              <a:rPr lang="en" sz="2400" dirty="0"/>
              <a:t>Antibiotics are effective at killing bacteria</a:t>
            </a:r>
          </a:p>
          <a:p>
            <a:pPr marL="457200" lvl="0" indent="-419100" rtl="0">
              <a:buClr>
                <a:srgbClr val="000000"/>
              </a:buClr>
              <a:buSzPct val="166666"/>
              <a:buFont typeface="Arial"/>
              <a:buChar char="•"/>
            </a:pPr>
            <a:r>
              <a:rPr lang="en" sz="2400" u="sng" dirty="0">
                <a:solidFill>
                  <a:schemeClr val="hlink"/>
                </a:solidFill>
                <a:hlinkClick r:id="rId4"/>
              </a:rPr>
              <a:t>Clip</a:t>
            </a:r>
          </a:p>
          <a:p>
            <a:endParaRPr lang="en" u="sng" dirty="0">
              <a:solidFill>
                <a:schemeClr val="hlink"/>
              </a:solidFill>
              <a:hlinkClick r:id="rId4"/>
            </a:endParaRPr>
          </a:p>
        </p:txBody>
      </p:sp>
    </p:spTree>
    <p:custDataLst>
      <p:tags r:id="rId1"/>
    </p:custData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Zika</a:t>
            </a:r>
            <a:r>
              <a:rPr lang="en-US" dirty="0" smtClean="0"/>
              <a:t> Virus</a:t>
            </a:r>
            <a:endParaRPr lang="en-US" dirty="0"/>
          </a:p>
        </p:txBody>
      </p:sp>
      <p:sp>
        <p:nvSpPr>
          <p:cNvPr id="3" name="Text Placeholder 2"/>
          <p:cNvSpPr>
            <a:spLocks noGrp="1"/>
          </p:cNvSpPr>
          <p:nvPr>
            <p:ph type="body" idx="1"/>
          </p:nvPr>
        </p:nvSpPr>
        <p:spPr/>
        <p:txBody>
          <a:bodyPr/>
          <a:lstStyle/>
          <a:p>
            <a:r>
              <a:rPr lang="en-US" dirty="0" smtClean="0">
                <a:hlinkClick r:id="rId3"/>
              </a:rPr>
              <a:t>CBS News Story</a:t>
            </a:r>
            <a:endParaRPr lang="en-US" dirty="0"/>
          </a:p>
        </p:txBody>
      </p:sp>
    </p:spTree>
    <p:custDataLst>
      <p:tags r:id="rId1"/>
    </p:custDataLst>
    <p:extLst>
      <p:ext uri="{BB962C8B-B14F-4D97-AF65-F5344CB8AC3E}">
        <p14:creationId xmlns:p14="http://schemas.microsoft.com/office/powerpoint/2010/main" val="2769783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Epidemic- when a pathogen causes a rapid increase in disease</a:t>
            </a:r>
          </a:p>
          <a:p>
            <a:endParaRPr lang="en"/>
          </a:p>
          <a:p>
            <a:pPr>
              <a:buNone/>
            </a:pPr>
            <a:r>
              <a:rPr lang="en"/>
              <a:t>Pandemic- When an epidemic occurs over a large geographic region </a:t>
            </a:r>
          </a:p>
        </p:txBody>
      </p: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Epidemic and pandemic</a:t>
            </a:r>
          </a:p>
        </p:txBody>
      </p:sp>
    </p:spTree>
    <p:custDataLst>
      <p:tags r:id="rId1"/>
    </p:custData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Malaria</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1800" u="sng">
                <a:solidFill>
                  <a:schemeClr val="hlink"/>
                </a:solidFill>
                <a:hlinkClick r:id="rId4"/>
              </a:rPr>
              <a:t>Life cycle in a human host video</a:t>
            </a:r>
          </a:p>
          <a:p>
            <a:pPr lvl="0" rtl="0">
              <a:buNone/>
            </a:pPr>
            <a:r>
              <a:rPr lang="en" sz="1800" u="sng">
                <a:solidFill>
                  <a:schemeClr val="hlink"/>
                </a:solidFill>
                <a:hlinkClick r:id="rId5"/>
              </a:rPr>
              <a:t>TED Ed mosquito video</a:t>
            </a:r>
          </a:p>
          <a:p>
            <a:pPr marL="457200" marR="190500" lvl="0" indent="-419100" rtl="0">
              <a:lnSpc>
                <a:spcPct val="112500"/>
              </a:lnSpc>
              <a:spcBef>
                <a:spcPts val="0"/>
              </a:spcBef>
              <a:spcAft>
                <a:spcPts val="1400"/>
              </a:spcAft>
              <a:buClr>
                <a:srgbClr val="000000"/>
              </a:buClr>
              <a:buSzPct val="166666"/>
              <a:buFont typeface="Arial"/>
              <a:buChar char="•"/>
            </a:pPr>
            <a:r>
              <a:rPr lang="en"/>
              <a:t>350-500 million people get the disease each year, about 1 million die from it. </a:t>
            </a:r>
          </a:p>
          <a:p>
            <a:pPr marL="457200" marR="190500" lvl="0" indent="-419100" rtl="0">
              <a:lnSpc>
                <a:spcPct val="112500"/>
              </a:lnSpc>
              <a:spcBef>
                <a:spcPts val="0"/>
              </a:spcBef>
              <a:spcAft>
                <a:spcPts val="1400"/>
              </a:spcAft>
              <a:buClr>
                <a:srgbClr val="000000"/>
              </a:buClr>
              <a:buSzPct val="166666"/>
              <a:buFont typeface="Arial"/>
              <a:buChar char="•"/>
            </a:pPr>
            <a:r>
              <a:rPr lang="en"/>
              <a:t>Common in sub-saharan Africa, Asia, Middle East, Central and South America</a:t>
            </a:r>
          </a:p>
          <a:p>
            <a:pPr marL="457200" marR="190500" lvl="0" indent="-419100" rtl="0">
              <a:lnSpc>
                <a:spcPct val="112500"/>
              </a:lnSpc>
              <a:spcBef>
                <a:spcPts val="0"/>
              </a:spcBef>
              <a:spcAft>
                <a:spcPts val="1400"/>
              </a:spcAft>
              <a:buClr>
                <a:srgbClr val="000000"/>
              </a:buClr>
              <a:buSzPct val="166666"/>
              <a:buFont typeface="Arial"/>
              <a:buChar char="•"/>
            </a:pPr>
            <a:r>
              <a:rPr lang="en"/>
              <a:t>Has been eradicated from US by eradication program</a:t>
            </a:r>
          </a:p>
          <a:p>
            <a:endParaRPr lang="en"/>
          </a:p>
          <a:p>
            <a:endParaRPr lang="en"/>
          </a:p>
          <a:p>
            <a:endParaRPr lang="en"/>
          </a:p>
        </p:txBody>
      </p:sp>
    </p:spTree>
    <p:custDataLst>
      <p:tags r:id="rId1"/>
    </p:custData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536972"/>
          </a:xfrm>
          <a:prstGeom prst="rect">
            <a:avLst/>
          </a:prstGeom>
        </p:spPr>
        <p:txBody>
          <a:bodyPr lIns="91425" tIns="91425" rIns="91425" bIns="91425" anchor="b" anchorCtr="0">
            <a:noAutofit/>
          </a:bodyPr>
          <a:lstStyle/>
          <a:p>
            <a:pPr>
              <a:buNone/>
            </a:pPr>
            <a:r>
              <a:rPr lang="en" dirty="0"/>
              <a:t>Swine Flu H1N1</a:t>
            </a:r>
          </a:p>
        </p:txBody>
      </p:sp>
      <p:sp>
        <p:nvSpPr>
          <p:cNvPr id="42" name="Shape 42"/>
          <p:cNvSpPr txBox="1">
            <a:spLocks noGrp="1"/>
          </p:cNvSpPr>
          <p:nvPr>
            <p:ph type="body" idx="1"/>
          </p:nvPr>
        </p:nvSpPr>
        <p:spPr>
          <a:xfrm>
            <a:off x="457200" y="590550"/>
            <a:ext cx="8229600" cy="4335299"/>
          </a:xfrm>
          <a:prstGeom prst="rect">
            <a:avLst/>
          </a:prstGeom>
        </p:spPr>
        <p:txBody>
          <a:bodyPr lIns="91425" tIns="91425" rIns="91425" bIns="91425" anchor="t" anchorCtr="0">
            <a:noAutofit/>
          </a:bodyPr>
          <a:lstStyle/>
          <a:p>
            <a:pPr marL="457200" lvl="0" indent="-381000" rtl="0">
              <a:buClr>
                <a:srgbClr val="000000"/>
              </a:buClr>
              <a:buSzPct val="166666"/>
              <a:buFont typeface="Arial"/>
              <a:buChar char="•"/>
            </a:pPr>
            <a:r>
              <a:rPr lang="en" sz="2400" dirty="0"/>
              <a:t>Similar to normal flu virus, but usually contracted by birds</a:t>
            </a:r>
          </a:p>
          <a:p>
            <a:pPr marL="457200" lvl="0" indent="-381000" rtl="0">
              <a:buClr>
                <a:srgbClr val="000000"/>
              </a:buClr>
              <a:buSzPct val="166666"/>
              <a:buFont typeface="Arial"/>
              <a:buChar char="•"/>
            </a:pPr>
            <a:r>
              <a:rPr lang="en" sz="2400" dirty="0"/>
              <a:t>Related virus H5N1 jumped from birds to humans in Asia </a:t>
            </a:r>
          </a:p>
          <a:p>
            <a:pPr marL="457200" lvl="0" indent="-381000" rtl="0">
              <a:buClr>
                <a:srgbClr val="000000"/>
              </a:buClr>
              <a:buSzPct val="166666"/>
              <a:buFont typeface="Arial"/>
              <a:buChar char="•"/>
            </a:pPr>
            <a:r>
              <a:rPr lang="en" sz="2400" dirty="0"/>
              <a:t>No natural defense against it. In 2009 400 people contracted it and about half died. </a:t>
            </a:r>
          </a:p>
          <a:p>
            <a:pPr marL="457200" lvl="0" indent="-381000" rtl="0">
              <a:buClr>
                <a:srgbClr val="000000"/>
              </a:buClr>
              <a:buSzPct val="166666"/>
              <a:buFont typeface="Arial"/>
              <a:buChar char="•"/>
            </a:pPr>
            <a:r>
              <a:rPr lang="en" sz="2400" dirty="0"/>
              <a:t>Currently transmission is not easily passed among people, but it is predicted that a mutation that makes transmission easier could kill 150 million people</a:t>
            </a:r>
          </a:p>
          <a:p>
            <a:pPr marL="457200" lvl="0" indent="-381000">
              <a:buClr>
                <a:srgbClr val="000000"/>
              </a:buClr>
              <a:buSzPct val="166666"/>
              <a:buFont typeface="Arial"/>
              <a:buChar char="•"/>
            </a:pPr>
            <a:r>
              <a:rPr lang="en" sz="2400" u="sng" dirty="0">
                <a:solidFill>
                  <a:schemeClr val="hlink"/>
                </a:solidFill>
                <a:hlinkClick r:id="rId4"/>
              </a:rPr>
              <a:t>H1N1 Clip</a:t>
            </a:r>
          </a:p>
        </p:txBody>
      </p:sp>
    </p:spTree>
    <p:custDataLst>
      <p:tags r:id="rId1"/>
    </p:custData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613172"/>
          </a:xfrm>
          <a:prstGeom prst="rect">
            <a:avLst/>
          </a:prstGeom>
        </p:spPr>
        <p:txBody>
          <a:bodyPr lIns="91425" tIns="91425" rIns="91425" bIns="91425" anchor="b" anchorCtr="0">
            <a:noAutofit/>
          </a:bodyPr>
          <a:lstStyle/>
          <a:p>
            <a:pPr>
              <a:buNone/>
            </a:pPr>
            <a:r>
              <a:rPr lang="en" dirty="0"/>
              <a:t>Tuberculosis </a:t>
            </a:r>
          </a:p>
        </p:txBody>
      </p:sp>
      <p:sp>
        <p:nvSpPr>
          <p:cNvPr id="48" name="Shape 48"/>
          <p:cNvSpPr txBox="1">
            <a:spLocks noGrp="1"/>
          </p:cNvSpPr>
          <p:nvPr>
            <p:ph type="body" idx="1"/>
          </p:nvPr>
        </p:nvSpPr>
        <p:spPr>
          <a:xfrm>
            <a:off x="457200" y="514350"/>
            <a:ext cx="8229600" cy="4259099"/>
          </a:xfrm>
          <a:prstGeom prst="rect">
            <a:avLst/>
          </a:prstGeom>
        </p:spPr>
        <p:txBody>
          <a:bodyPr lIns="91425" tIns="91425" rIns="91425" bIns="91425" anchor="t" anchorCtr="0">
            <a:noAutofit/>
          </a:bodyPr>
          <a:lstStyle/>
          <a:p>
            <a:pPr marL="457200" marR="190500" lvl="0" indent="-317500" rtl="0">
              <a:lnSpc>
                <a:spcPct val="112500"/>
              </a:lnSpc>
              <a:spcBef>
                <a:spcPts val="0"/>
              </a:spcBef>
              <a:spcAft>
                <a:spcPts val="1400"/>
              </a:spcAft>
              <a:buClr>
                <a:srgbClr val="333333"/>
              </a:buClr>
              <a:buSzPct val="166666"/>
              <a:buFont typeface="Arial"/>
              <a:buChar char="•"/>
            </a:pPr>
            <a:r>
              <a:rPr lang="en" sz="1200" b="1" dirty="0" smtClean="0">
                <a:solidFill>
                  <a:srgbClr val="333333"/>
                </a:solidFill>
              </a:rPr>
              <a:t>Highly contagious disease caused by a bacterium </a:t>
            </a:r>
            <a:r>
              <a:rPr lang="en" sz="1200" b="1" smtClean="0">
                <a:solidFill>
                  <a:srgbClr val="333333"/>
                </a:solidFill>
              </a:rPr>
              <a:t>that primarily </a:t>
            </a:r>
            <a:r>
              <a:rPr lang="en" sz="1200" b="1" dirty="0" smtClean="0">
                <a:solidFill>
                  <a:srgbClr val="333333"/>
                </a:solidFill>
              </a:rPr>
              <a:t>infects the lungs.</a:t>
            </a:r>
          </a:p>
          <a:p>
            <a:pPr marL="457200" marR="190500" lvl="0" indent="-317500" rtl="0">
              <a:lnSpc>
                <a:spcPct val="112500"/>
              </a:lnSpc>
              <a:spcBef>
                <a:spcPts val="0"/>
              </a:spcBef>
              <a:spcAft>
                <a:spcPts val="1400"/>
              </a:spcAft>
              <a:buClr>
                <a:srgbClr val="333333"/>
              </a:buClr>
              <a:buSzPct val="166666"/>
              <a:buFont typeface="Arial"/>
              <a:buChar char="•"/>
            </a:pPr>
            <a:r>
              <a:rPr lang="en" sz="1200" b="1" dirty="0" smtClean="0">
                <a:solidFill>
                  <a:srgbClr val="333333"/>
                </a:solidFill>
              </a:rPr>
              <a:t>Tuberculosis </a:t>
            </a:r>
            <a:r>
              <a:rPr lang="en" sz="1200" b="1" dirty="0">
                <a:solidFill>
                  <a:srgbClr val="333333"/>
                </a:solidFill>
              </a:rPr>
              <a:t>(TB) is second only to HIV/AIDS as the greatest killer worldwide due to a single infectious agent.</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In 2012, 8.6 million people fell ill with TB and 1.3 million died from TB.</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Over 95% of TB deaths occur in low- and middle-income countries, and it is among the top three causes of death for women aged 15 to 44.</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In 2012, an estimated 530 000 children became ill with TB and 74 000 HIV-negative children died of TB.</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TB is a leading killer of people living with HIV causing one quarter of all deaths.</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Multi-drug resistant TB (MDR-TB) is present in virtually all countries surveyed.</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The estimated number of people falling ill with tuberculosis each year is declining, although very slowly, which means that the world is on track to achieve the Millennium Development Goal to reverse the spread of TB by 2015.</a:t>
            </a:r>
          </a:p>
          <a:p>
            <a:pPr marL="457200" marR="190500" lvl="0" indent="-317500" rtl="0">
              <a:lnSpc>
                <a:spcPct val="112500"/>
              </a:lnSpc>
              <a:spcBef>
                <a:spcPts val="0"/>
              </a:spcBef>
              <a:spcAft>
                <a:spcPts val="1400"/>
              </a:spcAft>
              <a:buClr>
                <a:srgbClr val="333333"/>
              </a:buClr>
              <a:buSzPct val="166666"/>
              <a:buFont typeface="Arial"/>
              <a:buChar char="•"/>
            </a:pPr>
            <a:r>
              <a:rPr lang="en" sz="1200" b="1" dirty="0">
                <a:solidFill>
                  <a:srgbClr val="333333"/>
                </a:solidFill>
              </a:rPr>
              <a:t>The TB death rate dropped 45% between 1990 and 2012.</a:t>
            </a:r>
          </a:p>
          <a:p>
            <a:pPr marL="457200" marR="190500" lvl="0" indent="-317500" rtl="0">
              <a:lnSpc>
                <a:spcPct val="112500"/>
              </a:lnSpc>
              <a:spcBef>
                <a:spcPts val="0"/>
              </a:spcBef>
              <a:spcAft>
                <a:spcPts val="1400"/>
              </a:spcAft>
              <a:buClr>
                <a:srgbClr val="333333"/>
              </a:buClr>
              <a:buSzPct val="166666"/>
              <a:buFont typeface="Arial"/>
              <a:buChar char="•"/>
            </a:pPr>
            <a:r>
              <a:rPr lang="en" sz="1200" b="1" dirty="0" smtClean="0">
                <a:solidFill>
                  <a:srgbClr val="333333"/>
                </a:solidFill>
              </a:rPr>
              <a:t>Source</a:t>
            </a:r>
            <a:r>
              <a:rPr lang="en" sz="1200" b="1" dirty="0">
                <a:solidFill>
                  <a:srgbClr val="333333"/>
                </a:solidFill>
              </a:rPr>
              <a:t>: </a:t>
            </a:r>
            <a:r>
              <a:rPr lang="en" sz="1200" b="1" u="sng" dirty="0">
                <a:solidFill>
                  <a:schemeClr val="hlink"/>
                </a:solidFill>
                <a:hlinkClick r:id="rId4"/>
              </a:rPr>
              <a:t>http://www.who.int/mediacentre/factsheets/fs104/en/</a:t>
            </a:r>
            <a:r>
              <a:rPr lang="en" sz="1200" b="1" dirty="0">
                <a:solidFill>
                  <a:srgbClr val="333333"/>
                </a:solidFill>
              </a:rPr>
              <a:t> </a:t>
            </a:r>
          </a:p>
        </p:txBody>
      </p:sp>
    </p:spTree>
    <p:custDataLst>
      <p:tags r:id="rId1"/>
    </p:custData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613172"/>
          </a:xfrm>
          <a:prstGeom prst="rect">
            <a:avLst/>
          </a:prstGeom>
        </p:spPr>
        <p:txBody>
          <a:bodyPr lIns="91425" tIns="91425" rIns="91425" bIns="91425" anchor="b" anchorCtr="0">
            <a:noAutofit/>
          </a:bodyPr>
          <a:lstStyle/>
          <a:p>
            <a:pPr>
              <a:buNone/>
            </a:pPr>
            <a:r>
              <a:rPr lang="en" dirty="0"/>
              <a:t>Ebola</a:t>
            </a:r>
          </a:p>
        </p:txBody>
      </p:sp>
      <p:sp>
        <p:nvSpPr>
          <p:cNvPr id="54" name="Shape 54"/>
          <p:cNvSpPr txBox="1">
            <a:spLocks noGrp="1"/>
          </p:cNvSpPr>
          <p:nvPr>
            <p:ph type="body" idx="1"/>
          </p:nvPr>
        </p:nvSpPr>
        <p:spPr>
          <a:xfrm>
            <a:off x="457200" y="438150"/>
            <a:ext cx="8229600" cy="4487699"/>
          </a:xfrm>
          <a:prstGeom prst="rect">
            <a:avLst/>
          </a:prstGeom>
        </p:spPr>
        <p:txBody>
          <a:bodyPr lIns="91425" tIns="91425" rIns="91425" bIns="91425" anchor="t" anchorCtr="0">
            <a:noAutofit/>
          </a:bodyPr>
          <a:lstStyle/>
          <a:p>
            <a:pPr lvl="0" rtl="0">
              <a:buNone/>
            </a:pPr>
            <a:r>
              <a:rPr lang="en" u="sng" dirty="0">
                <a:solidFill>
                  <a:schemeClr val="hlink"/>
                </a:solidFill>
                <a:hlinkClick r:id="rId4"/>
              </a:rPr>
              <a:t>Uganda </a:t>
            </a:r>
            <a:r>
              <a:rPr lang="en" u="sng" dirty="0" smtClean="0">
                <a:solidFill>
                  <a:schemeClr val="hlink"/>
                </a:solidFill>
                <a:hlinkClick r:id="rId4"/>
              </a:rPr>
              <a:t>outbreak</a:t>
            </a:r>
          </a:p>
          <a:p>
            <a:pPr marL="457200" marR="190500" lvl="0" indent="-342900" rtl="0">
              <a:lnSpc>
                <a:spcPct val="112500"/>
              </a:lnSpc>
              <a:spcBef>
                <a:spcPts val="0"/>
              </a:spcBef>
              <a:spcAft>
                <a:spcPts val="1400"/>
              </a:spcAft>
              <a:buClr>
                <a:srgbClr val="333333"/>
              </a:buClr>
              <a:buSzPct val="166666"/>
              <a:buFont typeface="Arial"/>
              <a:buChar char="•"/>
            </a:pPr>
            <a:r>
              <a:rPr lang="en" sz="1800" dirty="0" smtClean="0">
                <a:solidFill>
                  <a:srgbClr val="333333"/>
                </a:solidFill>
              </a:rPr>
              <a:t>Viral hemorrhagic </a:t>
            </a:r>
            <a:r>
              <a:rPr lang="en" sz="1800" dirty="0">
                <a:solidFill>
                  <a:srgbClr val="333333"/>
                </a:solidFill>
              </a:rPr>
              <a:t>fever outbreaks have a case fatality rate of up to 90%.</a:t>
            </a:r>
          </a:p>
          <a:p>
            <a:pPr marL="457200" marR="190500" lvl="0" indent="-342900" rtl="0">
              <a:lnSpc>
                <a:spcPct val="112500"/>
              </a:lnSpc>
              <a:spcBef>
                <a:spcPts val="0"/>
              </a:spcBef>
              <a:spcAft>
                <a:spcPts val="1400"/>
              </a:spcAft>
              <a:buClr>
                <a:srgbClr val="333333"/>
              </a:buClr>
              <a:buSzPct val="166666"/>
              <a:buFont typeface="Arial"/>
              <a:buChar char="•"/>
            </a:pPr>
            <a:r>
              <a:rPr lang="en" sz="1800">
                <a:solidFill>
                  <a:srgbClr val="333333"/>
                </a:solidFill>
              </a:rPr>
              <a:t>Ebola </a:t>
            </a:r>
            <a:r>
              <a:rPr lang="en" sz="1800" smtClean="0">
                <a:solidFill>
                  <a:srgbClr val="333333"/>
                </a:solidFill>
              </a:rPr>
              <a:t>hemorrhagic </a:t>
            </a:r>
            <a:r>
              <a:rPr lang="en" sz="1800" dirty="0">
                <a:solidFill>
                  <a:srgbClr val="333333"/>
                </a:solidFill>
              </a:rPr>
              <a:t>fever outbreaks occur primarily in remote villages in Central and West Africa, near tropical rainforests.</a:t>
            </a:r>
          </a:p>
          <a:p>
            <a:pPr marL="457200" marR="190500" lvl="0" indent="-342900" rtl="0">
              <a:lnSpc>
                <a:spcPct val="112500"/>
              </a:lnSpc>
              <a:spcBef>
                <a:spcPts val="0"/>
              </a:spcBef>
              <a:spcAft>
                <a:spcPts val="1400"/>
              </a:spcAft>
              <a:buClr>
                <a:srgbClr val="333333"/>
              </a:buClr>
              <a:buSzPct val="166666"/>
              <a:buFont typeface="Arial"/>
              <a:buChar char="•"/>
            </a:pPr>
            <a:r>
              <a:rPr lang="en" sz="1800" dirty="0">
                <a:solidFill>
                  <a:srgbClr val="333333"/>
                </a:solidFill>
              </a:rPr>
              <a:t>The virus is transmitted to people from wild animals and spreads in the human population through human-to-human transmission.</a:t>
            </a:r>
          </a:p>
          <a:p>
            <a:pPr marL="457200" marR="190500" lvl="0" indent="-342900" rtl="0">
              <a:lnSpc>
                <a:spcPct val="112500"/>
              </a:lnSpc>
              <a:spcBef>
                <a:spcPts val="0"/>
              </a:spcBef>
              <a:spcAft>
                <a:spcPts val="1400"/>
              </a:spcAft>
              <a:buClr>
                <a:srgbClr val="333333"/>
              </a:buClr>
              <a:buSzPct val="166666"/>
              <a:buFont typeface="Arial"/>
              <a:buChar char="•"/>
            </a:pPr>
            <a:r>
              <a:rPr lang="en" sz="1800" dirty="0">
                <a:solidFill>
                  <a:srgbClr val="333333"/>
                </a:solidFill>
              </a:rPr>
              <a:t>Fruit bats of the </a:t>
            </a:r>
            <a:r>
              <a:rPr lang="en" sz="1800" i="1" dirty="0">
                <a:solidFill>
                  <a:srgbClr val="333333"/>
                </a:solidFill>
              </a:rPr>
              <a:t>Pteropodidae</a:t>
            </a:r>
            <a:r>
              <a:rPr lang="en" sz="1800" dirty="0">
                <a:solidFill>
                  <a:srgbClr val="333333"/>
                </a:solidFill>
              </a:rPr>
              <a:t> family are considered to be the natural host of the Ebola virus.</a:t>
            </a:r>
          </a:p>
          <a:p>
            <a:pPr marL="457200" marR="190500" lvl="0" indent="-342900" rtl="0">
              <a:lnSpc>
                <a:spcPct val="112500"/>
              </a:lnSpc>
              <a:spcBef>
                <a:spcPts val="0"/>
              </a:spcBef>
              <a:spcAft>
                <a:spcPts val="1400"/>
              </a:spcAft>
              <a:buClr>
                <a:srgbClr val="333333"/>
              </a:buClr>
              <a:buSzPct val="166666"/>
              <a:buFont typeface="Arial"/>
              <a:buChar char="•"/>
            </a:pPr>
            <a:r>
              <a:rPr lang="en" sz="1800" dirty="0">
                <a:solidFill>
                  <a:srgbClr val="333333"/>
                </a:solidFill>
              </a:rPr>
              <a:t>There is no treatment or vaccine available for either people or animals</a:t>
            </a:r>
            <a:r>
              <a:rPr lang="en" sz="1800" dirty="0" smtClean="0">
                <a:solidFill>
                  <a:srgbClr val="333333"/>
                </a:solidFill>
              </a:rPr>
              <a:t>.</a:t>
            </a:r>
          </a:p>
          <a:p>
            <a:pPr marL="457200" marR="190500" lvl="0" indent="-342900" rtl="0">
              <a:lnSpc>
                <a:spcPct val="112500"/>
              </a:lnSpc>
              <a:spcBef>
                <a:spcPts val="0"/>
              </a:spcBef>
              <a:spcAft>
                <a:spcPts val="1400"/>
              </a:spcAft>
              <a:buClr>
                <a:srgbClr val="333333"/>
              </a:buClr>
              <a:buSzPct val="166666"/>
              <a:buFont typeface="Arial"/>
              <a:buChar char="•"/>
            </a:pPr>
            <a:r>
              <a:rPr lang="en" sz="1800" dirty="0" smtClean="0">
                <a:solidFill>
                  <a:srgbClr val="333333"/>
                </a:solidFill>
                <a:hlinkClick r:id="rId5"/>
              </a:rPr>
              <a:t>2014 Outbreak</a:t>
            </a:r>
            <a:endParaRPr lang="en" sz="1800" dirty="0">
              <a:solidFill>
                <a:srgbClr val="333333"/>
              </a:solidFill>
            </a:endParaRPr>
          </a:p>
          <a:p>
            <a:endParaRPr lang="en" sz="1800" dirty="0">
              <a:solidFill>
                <a:srgbClr val="333333"/>
              </a:solidFill>
            </a:endParaRPr>
          </a:p>
        </p:txBody>
      </p:sp>
    </p:spTree>
    <p:custDataLst>
      <p:tags r:id="rId1"/>
    </p:custData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West Nile</a:t>
            </a:r>
          </a:p>
        </p:txBody>
      </p:sp>
      <p:sp>
        <p:nvSpPr>
          <p:cNvPr id="60" name="Shape 6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dirty="0"/>
              <a:t>Transmitted among birds by mosquitoes </a:t>
            </a:r>
          </a:p>
          <a:p>
            <a:pPr marL="457200" lvl="0" indent="-419100" rtl="0">
              <a:buClr>
                <a:srgbClr val="000000"/>
              </a:buClr>
              <a:buSzPct val="166666"/>
              <a:buFont typeface="Arial"/>
              <a:buChar char="•"/>
            </a:pPr>
            <a:r>
              <a:rPr lang="en" dirty="0"/>
              <a:t>First human case in 1937 in the West Nile region of Uganda</a:t>
            </a:r>
          </a:p>
          <a:p>
            <a:pPr marL="457200" lvl="0" indent="-419100" rtl="0">
              <a:buClr>
                <a:srgbClr val="000000"/>
              </a:buClr>
              <a:buSzPct val="166666"/>
              <a:buFont typeface="Arial"/>
              <a:buChar char="•"/>
            </a:pPr>
            <a:r>
              <a:rPr lang="en" dirty="0"/>
              <a:t>Virus causes an inflammation of the brain leading to illness and sometimes death </a:t>
            </a:r>
          </a:p>
          <a:p>
            <a:pPr marL="457200" lvl="0" indent="-419100">
              <a:buClr>
                <a:srgbClr val="000000"/>
              </a:buClr>
              <a:buSzPct val="166666"/>
              <a:buFont typeface="Arial"/>
              <a:buChar char="•"/>
            </a:pPr>
            <a:r>
              <a:rPr lang="en" u="sng" dirty="0" smtClean="0">
                <a:solidFill>
                  <a:schemeClr val="hlink"/>
                </a:solidFill>
                <a:hlinkClick r:id="rId4"/>
              </a:rPr>
              <a:t>Clip</a:t>
            </a:r>
            <a:endParaRPr lang="en" u="sng" dirty="0">
              <a:solidFill>
                <a:schemeClr val="hlink"/>
              </a:solidFill>
              <a:hlinkClick r:id="rId4"/>
            </a:endParaRPr>
          </a:p>
        </p:txBody>
      </p:sp>
    </p:spTree>
    <p:custDataLst>
      <p:tags r:id="rId1"/>
    </p:custData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Mad Cow Disease</a:t>
            </a:r>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rgbClr val="000000"/>
              </a:buClr>
              <a:buSzPct val="166666"/>
              <a:buFont typeface="Arial"/>
              <a:buChar char="•"/>
            </a:pPr>
            <a:r>
              <a:rPr lang="en" sz="2400"/>
              <a:t>Pathogen slowly damages a cow’s nervous system</a:t>
            </a:r>
          </a:p>
          <a:p>
            <a:pPr marL="457200" lvl="0" indent="-381000" rtl="0">
              <a:buClr>
                <a:srgbClr val="000000"/>
              </a:buClr>
              <a:buSzPct val="166666"/>
              <a:buFont typeface="Arial"/>
              <a:buChar char="•"/>
            </a:pPr>
            <a:r>
              <a:rPr lang="en" sz="2400"/>
              <a:t>Prions in brains of cattle can mutate into deadly proteins that act as pathogens</a:t>
            </a:r>
          </a:p>
          <a:p>
            <a:pPr marL="457200" lvl="0" indent="-381000" rtl="0">
              <a:buClr>
                <a:srgbClr val="000000"/>
              </a:buClr>
              <a:buSzPct val="166666"/>
              <a:buFont typeface="Arial"/>
              <a:buChar char="•"/>
            </a:pPr>
            <a:r>
              <a:rPr lang="en" sz="2400"/>
              <a:t>Transmission requires an uninfected cow to consume the nervous system of an infected cow</a:t>
            </a:r>
          </a:p>
          <a:p>
            <a:pPr marL="457200" lvl="0" indent="-381000" rtl="0">
              <a:buClr>
                <a:srgbClr val="000000"/>
              </a:buClr>
              <a:buSzPct val="166666"/>
              <a:buFont typeface="Arial"/>
              <a:buChar char="•"/>
            </a:pPr>
            <a:r>
              <a:rPr lang="en" sz="2400"/>
              <a:t>It is estimated that several thousand people are infected but prions can exist in the body many years before causing symptoms</a:t>
            </a:r>
          </a:p>
          <a:p>
            <a:pPr marL="457200" lvl="0" indent="-381000" rtl="0">
              <a:buClr>
                <a:srgbClr val="000000"/>
              </a:buClr>
              <a:buSzPct val="166666"/>
              <a:buFont typeface="Arial"/>
              <a:buChar char="•"/>
            </a:pPr>
            <a:r>
              <a:rPr lang="en" sz="2400" u="sng">
                <a:solidFill>
                  <a:schemeClr val="hlink"/>
                </a:solidFill>
                <a:hlinkClick r:id="rId4"/>
              </a:rPr>
              <a:t>Video Clip</a:t>
            </a:r>
          </a:p>
          <a:p>
            <a:endParaRPr lang="en" sz="2400" u="sng">
              <a:solidFill>
                <a:schemeClr val="hlink"/>
              </a:solidFill>
              <a:hlinkClick r:id="rId4"/>
            </a:endParaRPr>
          </a:p>
        </p:txBody>
      </p:sp>
    </p:spTree>
    <p:custDataLst>
      <p:tags r:id="rId1"/>
    </p:custData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HIV/AIDS</a:t>
            </a:r>
          </a:p>
        </p:txBody>
      </p:sp>
      <p:sp>
        <p:nvSpPr>
          <p:cNvPr id="72" name="Shape 7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u="sng" dirty="0">
                <a:solidFill>
                  <a:schemeClr val="hlink"/>
                </a:solidFill>
                <a:hlinkClick r:id="rId4"/>
              </a:rPr>
              <a:t>Hans Rosling Stats about HIV/AIDS</a:t>
            </a:r>
          </a:p>
          <a:p>
            <a:pPr lvl="0" rtl="0">
              <a:buNone/>
            </a:pPr>
            <a:r>
              <a:rPr lang="en" dirty="0"/>
              <a:t>Antiretroviral Therapy</a:t>
            </a:r>
          </a:p>
          <a:p>
            <a:endParaRPr lang="en" dirty="0"/>
          </a:p>
          <a:p>
            <a:pPr lvl="0" rtl="0">
              <a:buNone/>
            </a:pPr>
            <a:r>
              <a:rPr lang="en" sz="1800" dirty="0"/>
              <a:t>33 million people in the world are</a:t>
            </a:r>
          </a:p>
          <a:p>
            <a:pPr lvl="0" rtl="0">
              <a:buNone/>
            </a:pPr>
            <a:r>
              <a:rPr lang="en" sz="1800" dirty="0"/>
              <a:t>infected with HIV, over 25 million</a:t>
            </a:r>
          </a:p>
          <a:p>
            <a:pPr lvl="0" rtl="0">
              <a:buNone/>
            </a:pPr>
            <a:r>
              <a:rPr lang="en" sz="1800" dirty="0"/>
              <a:t>people have died from an AIDS </a:t>
            </a:r>
          </a:p>
          <a:p>
            <a:pPr lvl="0" rtl="0">
              <a:buNone/>
            </a:pPr>
            <a:r>
              <a:rPr lang="en" sz="1800" dirty="0"/>
              <a:t>related illness. </a:t>
            </a:r>
          </a:p>
          <a:p>
            <a:endParaRPr lang="en" sz="1800" dirty="0"/>
          </a:p>
        </p:txBody>
      </p:sp>
      <p:pic>
        <p:nvPicPr>
          <p:cNvPr id="73" name="Shape 73"/>
          <p:cNvPicPr preferRelativeResize="0"/>
          <p:nvPr/>
        </p:nvPicPr>
        <p:blipFill>
          <a:blip r:embed="rId5"/>
          <a:stretch>
            <a:fillRect/>
          </a:stretch>
        </p:blipFill>
        <p:spPr>
          <a:xfrm>
            <a:off x="4538025" y="1987800"/>
            <a:ext cx="4421338" cy="2803775"/>
          </a:xfrm>
          <a:prstGeom prst="rect">
            <a:avLst/>
          </a:prstGeom>
        </p:spPr>
      </p:pic>
    </p:spTree>
    <p:custDataLst>
      <p:tags r:id="rId1"/>
    </p:custDataLst>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596</Words>
  <Application>Microsoft Office PowerPoint</Application>
  <PresentationFormat>On-screen Show (16:9)</PresentationFormat>
  <Paragraphs>66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light-gradient</vt:lpstr>
      <vt:lpstr>Infectious Disease</vt:lpstr>
      <vt:lpstr>Epidemic and pandemic</vt:lpstr>
      <vt:lpstr>Malaria</vt:lpstr>
      <vt:lpstr>Swine Flu H1N1</vt:lpstr>
      <vt:lpstr>Tuberculosis </vt:lpstr>
      <vt:lpstr>Ebola</vt:lpstr>
      <vt:lpstr>West Nile</vt:lpstr>
      <vt:lpstr>Mad Cow Disease</vt:lpstr>
      <vt:lpstr>HIV/AIDS</vt:lpstr>
      <vt:lpstr>Plague</vt:lpstr>
      <vt:lpstr>Zika Virus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Infectious Disease</dc:title>
  <dc:creator>David Auston</dc:creator>
  <cp:lastModifiedBy>chsd117</cp:lastModifiedBy>
  <cp:revision>9</cp:revision>
  <dcterms:modified xsi:type="dcterms:W3CDTF">2017-03-24T16:44:15Z</dcterms:modified>
</cp:coreProperties>
</file>