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6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3148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 b="1"/>
            </a:lvl1pPr>
            <a:lvl2pPr>
              <a:spcBef>
                <a:spcPts val="0"/>
              </a:spcBef>
              <a:buSzPct val="100000"/>
              <a:defRPr sz="4800" b="1"/>
            </a:lvl2pPr>
            <a:lvl3pPr>
              <a:spcBef>
                <a:spcPts val="0"/>
              </a:spcBef>
              <a:buSzPct val="100000"/>
              <a:defRPr sz="4800" b="1"/>
            </a:lvl3pPr>
            <a:lvl4pPr>
              <a:spcBef>
                <a:spcPts val="0"/>
              </a:spcBef>
              <a:buSzPct val="100000"/>
              <a:defRPr sz="4800" b="1"/>
            </a:lvl4pPr>
            <a:lvl5pPr>
              <a:spcBef>
                <a:spcPts val="0"/>
              </a:spcBef>
              <a:buSzPct val="100000"/>
              <a:defRPr sz="4800" b="1"/>
            </a:lvl5pPr>
            <a:lvl6pPr>
              <a:spcBef>
                <a:spcPts val="0"/>
              </a:spcBef>
              <a:buSzPct val="100000"/>
              <a:defRPr sz="4800" b="1"/>
            </a:lvl6pPr>
            <a:lvl7pPr>
              <a:spcBef>
                <a:spcPts val="0"/>
              </a:spcBef>
              <a:buSzPct val="100000"/>
              <a:defRPr sz="4800" b="1"/>
            </a:lvl7pPr>
            <a:lvl8pPr>
              <a:spcBef>
                <a:spcPts val="0"/>
              </a:spcBef>
              <a:buSzPct val="100000"/>
              <a:defRPr sz="4800" b="1"/>
            </a:lvl8pPr>
            <a:lvl9pPr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75" y="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75" y="1916906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1307306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52400" y="1307306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0" y="3226593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2614612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984250" y="2614612"/>
            <a:ext cx="1322387" cy="611981"/>
          </a:xfrm>
          <a:custGeom>
            <a:avLst/>
            <a:gdLst/>
            <a:ahLst/>
            <a:cxnLst/>
            <a:rect l="0" t="0" r="0" b="0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984250" y="45339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84250" y="39243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820863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175" y="6096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52400" y="1916906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984250" y="3226593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820863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74800" y="3320653"/>
            <a:ext cx="5486399" cy="51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Pollution Control &amp; Indoor Air Pollution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Cha. 15</a:t>
            </a:r>
          </a:p>
        </p:txBody>
      </p:sp>
    </p:spTree>
    <p:custDataLst>
      <p:tags r:id="rId1"/>
    </p:custData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Indoor Air Pollutants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Indoor air pollution causes more deaths each year than outdoor air pollution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Much worse in developing countries</a:t>
            </a:r>
          </a:p>
          <a:p>
            <a:pPr marL="914400" lvl="1" indent="-3810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400"/>
              <a:t>World Health Organization estimates indoor air pollution is responsible for more than 1.6 million deaths annually worldwide, and 56% of those deaths occur among children less than 5 years old </a:t>
            </a:r>
          </a:p>
          <a:p>
            <a:pPr marL="914400" lvl="1" indent="-38100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400"/>
              <a:t>90% of deaths from indoor air pollution occur in developing countries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Indoor Pollution Developed World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/>
              <a:t>Spend more time indoors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/>
              <a:t>More insulation to </a:t>
            </a:r>
            <a:r>
              <a:rPr lang="en" sz="2400" dirty="0" smtClean="0"/>
              <a:t>decrease </a:t>
            </a:r>
            <a:r>
              <a:rPr lang="en" sz="2400" dirty="0"/>
              <a:t>energy consumption means more trapped air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/>
              <a:t>Materials in home made from plastics give off vapors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/>
              <a:t>New house building materials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775" y="1063375"/>
            <a:ext cx="4826424" cy="382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Asbestos 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Long thin fibrous silicate mineral with insulating properties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Used as insulator on steam and hot water pipes, in shingles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Respiratory disease and lung cancer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Manufactured form stable, but harmful when disturbed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No longer used as insulating material, but in older buildings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1250" y="1324450"/>
            <a:ext cx="3032499" cy="303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Carbon Monoxide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Malfunctioning exhaust systems on household heaters (natural gas heaters) 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CO binds with hemoglobin more efficiently than O2, interferes with oxygen transport in blood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925" y="355825"/>
            <a:ext cx="31432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7787" y="2903350"/>
            <a:ext cx="301942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VOCs in home products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Formaldehyde used to manufacture building products, particle board and carpeting glue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New houses, pressed wood for cabinets 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New carpet smell 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Overtime can cause burning sensation in eyes and throat and breathing difficulties and sometimes asthma 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Has caused cancer in lab animals, could be human carcinogen </a:t>
            </a:r>
          </a:p>
          <a:p>
            <a:pPr marL="457200" lvl="0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Detergents, dry-cleaning, deodorizers, plastic, fabric,carpets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Radon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Radioactive gas that occurs naturally from decay of uranium exists in rocks and soils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Seeps into homes from cracks in foundation, drinking groundwater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Decays and attaches to dust particles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EPA estimates 21,000 people die/year of radon induced lung cancer, runner-up to smoking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Test homes, increase ventilation, seal cracks 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875" y="956450"/>
            <a:ext cx="4608923" cy="394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Sick Building Syndrome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8788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Newer buildings have more insulation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Builds up toxic compounds and pollutants in a confined space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Contain products made with synthetic materials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Headaches, nausea, throat and eye irritations, fatigue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4 reasons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inadequate ventilation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chemicals from glues, carpet, furniture, cleaning supplies, copy machines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Vehicle exhaust through air intakes</a:t>
            </a:r>
          </a:p>
          <a:p>
            <a:pPr marL="914400" lvl="1" indent="-34290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bio contamination, molds and pollen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550" y="855200"/>
            <a:ext cx="1163874" cy="14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4925" y="2738125"/>
            <a:ext cx="242887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Pollution Control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Best way = avoid emissions in the first place</a:t>
            </a:r>
          </a:p>
          <a:p>
            <a:pPr marL="914400" lvl="1" indent="-406400" rtl="0">
              <a:spcBef>
                <a:spcPts val="0"/>
              </a:spcBef>
              <a:buClr>
                <a:schemeClr val="lt1"/>
              </a:buClr>
              <a:buSzPct val="87500"/>
              <a:buFont typeface="Courier New"/>
              <a:buChar char="o"/>
            </a:pPr>
            <a:r>
              <a:rPr lang="en"/>
              <a:t>use fuels with fewer impurities</a:t>
            </a:r>
          </a:p>
          <a:p>
            <a:pPr marL="914400" lvl="1" indent="-406400" rtl="0">
              <a:spcBef>
                <a:spcPts val="0"/>
              </a:spcBef>
              <a:buClr>
                <a:schemeClr val="lt1"/>
              </a:buClr>
              <a:buSzPct val="87500"/>
              <a:buFont typeface="Courier New"/>
              <a:buChar char="o"/>
            </a:pPr>
            <a:r>
              <a:rPr lang="en"/>
              <a:t>use low sulfur coal or oil (more $) </a:t>
            </a:r>
          </a:p>
          <a:p>
            <a:pPr marL="914400" lvl="1" indent="-406400" rtl="0">
              <a:spcBef>
                <a:spcPts val="0"/>
              </a:spcBef>
              <a:buClr>
                <a:schemeClr val="lt1"/>
              </a:buClr>
              <a:buSzPct val="87500"/>
              <a:buFont typeface="Courier New"/>
              <a:buChar char="o"/>
            </a:pPr>
            <a:r>
              <a:rPr lang="en"/>
              <a:t>increase efficiency &amp; conservation </a:t>
            </a:r>
          </a:p>
          <a:p>
            <a:pPr marL="914400" lvl="1" indent="-406400">
              <a:spcBef>
                <a:spcPts val="0"/>
              </a:spcBef>
              <a:buClr>
                <a:schemeClr val="lt1"/>
              </a:buClr>
              <a:buSzPct val="87500"/>
              <a:buFont typeface="Courier New"/>
              <a:buChar char="o"/>
            </a:pPr>
            <a:r>
              <a:rPr lang="en"/>
              <a:t>Develop alternative energy sources not dependent on combustion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79989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Control of Sulfur and Nitrogen Oxide Emissions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Remove SO2 from coal exhaust during combustion = </a:t>
            </a:r>
            <a:r>
              <a:rPr lang="en" sz="1800" i="1"/>
              <a:t>fluidized bed combustion. </a:t>
            </a:r>
            <a:r>
              <a:rPr lang="en" sz="1800"/>
              <a:t>Coal is burned near calcium carbonate which reduces sulfur emissions.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CaCO3 absorbs SO2 and produces calcium sulfate which is used to make gypsum and sheetrock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Decrease NOx by decreasing burn temps and amt. of oxygen used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incomplete combustion reduces efficiency and releases more particulates and CO :[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Catalytic converters in all cars after 1975 reduce NOx and CO, also reduce lead because metals in converter can’t be exposed to lead</a:t>
            </a:r>
          </a:p>
          <a:p>
            <a:pPr marL="457200" lvl="0" indent="-3429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Improvements in combustion technology of power plants and factories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Control of Particulate Matter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Removal of PM is the most common means of pollution control, sometimes removes sulfur in the process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Easiest method is gravitational settling, relies on gravity to remove particles as exhaust travels through smokestack </a:t>
            </a:r>
          </a:p>
          <a:p>
            <a:pPr marL="914400" lvl="1" indent="-38100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2400"/>
              <a:t>Ash must be disposed of in a landfill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Baghouse Filter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Fabric filter can remove almost 100% of PM emissions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026" y="995775"/>
            <a:ext cx="4780950" cy="38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Electrostatic Precipitator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Uses electrical charge to separate particulate matter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Removes majority of PM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229" y="0"/>
            <a:ext cx="32039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Scrubber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Combo of water and air to separate and remove particles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Used also to reduce SO2 emissions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* All 3 types of pollution control devices require extra energy and increase the resistance of air flow. They require the use of more fuel and increase CO2 emissions :/ *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548" y="0"/>
            <a:ext cx="49533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Innovative Pollution Control Ideas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Reduce amt. of gasoline spilled at fill stations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Restrict evaporation of dry cleaning fluid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Restrict use of lighter fluid (a VOC) for starting charcoal grills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Reduce wood burning stoves or fireplaces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California discussed reducing # of bakeries, emissions from rising bread contain VOCs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Reduce auto use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Mexico city cars driven every other day (even and odd license plates) 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China Beijing olympics, expand public transportation, motor vehicle restrictions, shut down industries to reduce photochemical smog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Carpool lanes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Tolls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Clean Air Act, reducing SO2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Amendments to allow free-market to reduce SO2 emissions. 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Buying and selling of allowances that authorize the owner to emit a certain amt. of sulfur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One allowance = 1 ton of SO2 a year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Awarded proportionally to amt of sulfur emitted before 1990 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Must have allowances at least equal to emissions or fined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Bought and sold on the open market by anyone 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Overtime amount of allowances distributed each year are reduced </a:t>
            </a:r>
          </a:p>
          <a:p>
            <a:pPr marL="914400" lvl="1" indent="-342900" rtl="0"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lang="en" sz="1800"/>
              <a:t>U.S. declined from 26 million tons in 1982 to 11.4 million tons 2008 </a:t>
            </a:r>
          </a:p>
          <a:p>
            <a:pPr marL="457200" lvl="0" indent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795</Words>
  <Application>Microsoft Office PowerPoint</Application>
  <PresentationFormat>On-screen Show (16:9)</PresentationFormat>
  <Paragraphs>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Courier New</vt:lpstr>
      <vt:lpstr>steps</vt:lpstr>
      <vt:lpstr>Pollution Control &amp; Indoor Air Pollution</vt:lpstr>
      <vt:lpstr>Pollution Control </vt:lpstr>
      <vt:lpstr>Control of Sulfur and Nitrogen Oxide Emissions</vt:lpstr>
      <vt:lpstr>Control of Particulate Matter</vt:lpstr>
      <vt:lpstr>Baghouse Filter</vt:lpstr>
      <vt:lpstr>Electrostatic Precipitator</vt:lpstr>
      <vt:lpstr>The Scrubber</vt:lpstr>
      <vt:lpstr>Innovative Pollution Control Ideas</vt:lpstr>
      <vt:lpstr>Clean Air Act, reducing SO2 </vt:lpstr>
      <vt:lpstr>Indoor Air Pollutants </vt:lpstr>
      <vt:lpstr>Indoor Pollution Developed World </vt:lpstr>
      <vt:lpstr>Asbestos </vt:lpstr>
      <vt:lpstr>Carbon Monoxide</vt:lpstr>
      <vt:lpstr>VOCs in home products </vt:lpstr>
      <vt:lpstr>Radon</vt:lpstr>
      <vt:lpstr>Sick Building Syndrome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Pollution Control &amp; Indoor Air Pollution</dc:title>
  <dc:creator>David Auston</dc:creator>
  <cp:lastModifiedBy>District117</cp:lastModifiedBy>
  <cp:revision>3</cp:revision>
  <dcterms:modified xsi:type="dcterms:W3CDTF">2018-03-01T17:54:00Z</dcterms:modified>
</cp:coreProperties>
</file>