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2" r:id="rId7"/>
    <p:sldId id="263" r:id="rId8"/>
    <p:sldId id="264" r:id="rId9"/>
    <p:sldId id="260" r:id="rId10"/>
    <p:sldId id="261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455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81q9dhPa0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uburn.edu/projects/sustainability/website/pdf/dirtydozen.pdf" TargetMode="External"/><Relationship Id="rId4" Type="http://schemas.openxmlformats.org/officeDocument/2006/relationships/hyperlink" Target="http://www.cnn.com/video/?/video/health/2010/05/31/gupta.produce.pesticides.cn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Toxins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custDataLst>
      <p:tags r:id="rId1"/>
    </p:custData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Persistence 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94C600"/>
                </a:solidFill>
              </a:rPr>
              <a:t></a:t>
            </a:r>
            <a:r>
              <a:rPr lang="en" sz="2400">
                <a:solidFill>
                  <a:srgbClr val="3E3D2D"/>
                </a:solidFill>
              </a:rPr>
              <a:t>Persistence- how long a chemical remains in the environment</a:t>
            </a:r>
          </a:p>
          <a:p>
            <a:endParaRPr lang="en" sz="2400">
              <a:solidFill>
                <a:srgbClr val="3E3D2D"/>
              </a:solidFill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60" name="Shape 6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906900" y="1365375"/>
            <a:ext cx="3419475" cy="2590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Dirty Dozen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-Endocrine disrupters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-</a:t>
            </a:r>
            <a:r>
              <a:rPr lang="en" u="sng">
                <a:solidFill>
                  <a:schemeClr val="hlink"/>
                </a:solidFill>
                <a:hlinkClick r:id="rId3"/>
              </a:rPr>
              <a:t>News</a:t>
            </a:r>
            <a:r>
              <a:rPr lang="en"/>
              <a:t> </a:t>
            </a:r>
          </a:p>
          <a:p>
            <a:pPr lvl="0" rtl="0">
              <a:buNone/>
            </a:pPr>
            <a:r>
              <a:rPr lang="en"/>
              <a:t>-</a:t>
            </a:r>
            <a:r>
              <a:rPr lang="en" u="sng">
                <a:solidFill>
                  <a:schemeClr val="hlink"/>
                </a:solidFill>
                <a:hlinkClick r:id="rId4"/>
              </a:rPr>
              <a:t>Produce</a:t>
            </a:r>
          </a:p>
          <a:p>
            <a:pPr>
              <a:buNone/>
            </a:pPr>
            <a:r>
              <a:rPr lang="en"/>
              <a:t>-</a:t>
            </a:r>
            <a:r>
              <a:rPr lang="en" u="sng">
                <a:solidFill>
                  <a:schemeClr val="hlink"/>
                </a:solidFill>
                <a:hlinkClick r:id="rId5"/>
              </a:rPr>
              <a:t>Dirty Dozen, Clean 15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Chemical Risks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94C600"/>
                </a:solidFill>
              </a:rPr>
              <a:t></a:t>
            </a:r>
            <a:r>
              <a:rPr lang="en" sz="2400">
                <a:solidFill>
                  <a:srgbClr val="3E3D2D"/>
                </a:solidFill>
              </a:rPr>
              <a:t>Neurotoxins- chemicals that disrupt the nervous system</a:t>
            </a:r>
          </a:p>
          <a:p>
            <a:pPr lvl="0" rtl="0">
              <a:lnSpc>
                <a:spcPct val="115000"/>
              </a:lnSpc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94C600"/>
                </a:solidFill>
              </a:rPr>
              <a:t></a:t>
            </a:r>
            <a:r>
              <a:rPr lang="en" sz="2400">
                <a:solidFill>
                  <a:srgbClr val="3E3D2D"/>
                </a:solidFill>
              </a:rPr>
              <a:t>Carcinogens- chemicals that cause cancer</a:t>
            </a:r>
          </a:p>
          <a:p>
            <a:pPr lvl="0" rtl="0">
              <a:lnSpc>
                <a:spcPct val="115000"/>
              </a:lnSpc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94C600"/>
                </a:solidFill>
              </a:rPr>
              <a:t></a:t>
            </a:r>
            <a:r>
              <a:rPr lang="en" sz="2400">
                <a:solidFill>
                  <a:srgbClr val="3E3D2D"/>
                </a:solidFill>
              </a:rPr>
              <a:t>Teratogens- chemicals that interfere with the normal development of embryos or fetuses</a:t>
            </a:r>
          </a:p>
          <a:p>
            <a:pPr lvl="0" rtl="0">
              <a:lnSpc>
                <a:spcPct val="115000"/>
              </a:lnSpc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94C600"/>
                </a:solidFill>
              </a:rPr>
              <a:t></a:t>
            </a:r>
            <a:r>
              <a:rPr lang="en" sz="2400">
                <a:solidFill>
                  <a:srgbClr val="3E3D2D"/>
                </a:solidFill>
              </a:rPr>
              <a:t>Allergens- chemicals that cause allergic reactions</a:t>
            </a:r>
          </a:p>
          <a:p>
            <a:pPr lvl="0" rtl="0">
              <a:lnSpc>
                <a:spcPct val="115000"/>
              </a:lnSpc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94C600"/>
                </a:solidFill>
              </a:rPr>
              <a:t></a:t>
            </a:r>
            <a:r>
              <a:rPr lang="en" sz="2400">
                <a:solidFill>
                  <a:srgbClr val="3E3D2D"/>
                </a:solidFill>
              </a:rPr>
              <a:t>Endocrine disruptors- chemicals that interfere with the normal functioning of hormones in an animal’s body</a:t>
            </a:r>
          </a:p>
          <a:p>
            <a:endParaRPr lang="en" sz="2400">
              <a:solidFill>
                <a:srgbClr val="3E3D2D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table_17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39700"/>
            <a:ext cx="7556499" cy="513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40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Dose Response Studies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94C600"/>
                </a:solidFill>
              </a:rPr>
              <a:t></a:t>
            </a:r>
            <a:r>
              <a:rPr lang="en" sz="2400">
                <a:solidFill>
                  <a:srgbClr val="3E3D2D"/>
                </a:solidFill>
              </a:rPr>
              <a:t>LD50- lethal dose that kills 50% of the individuals</a:t>
            </a:r>
          </a:p>
          <a:p>
            <a:pPr lvl="0" rtl="0">
              <a:lnSpc>
                <a:spcPct val="115000"/>
              </a:lnSpc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94C600"/>
                </a:solidFill>
              </a:rPr>
              <a:t></a:t>
            </a:r>
            <a:r>
              <a:rPr lang="en" sz="2400">
                <a:solidFill>
                  <a:srgbClr val="3E3D2D"/>
                </a:solidFill>
              </a:rPr>
              <a:t>ED50- effective dose that causes 50% of the animals to display the harmful but nonlethal effect</a:t>
            </a:r>
          </a:p>
          <a:p>
            <a:endParaRPr lang="en" sz="2400">
              <a:solidFill>
                <a:srgbClr val="3E3D2D"/>
              </a:solidFill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44" name="Shape 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864037" y="1419637"/>
            <a:ext cx="3419475" cy="24288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Dose-Response Studies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382000" cy="3725680"/>
          </a:xfrm>
        </p:spPr>
        <p:txBody>
          <a:bodyPr/>
          <a:lstStyle/>
          <a:p>
            <a:r>
              <a:rPr lang="en-US" dirty="0" smtClean="0"/>
              <a:t>Acute studies-</a:t>
            </a:r>
            <a:r>
              <a:rPr lang="en-US" sz="2400" dirty="0" smtClean="0"/>
              <a:t>Most dose-response studies only last for 1-4 days</a:t>
            </a:r>
          </a:p>
          <a:p>
            <a:r>
              <a:rPr lang="en-US" dirty="0" smtClean="0"/>
              <a:t>Chronic Studies-</a:t>
            </a:r>
            <a:r>
              <a:rPr lang="en-US" sz="2400" dirty="0" smtClean="0"/>
              <a:t>Studies that last a long time.  Goal is to determine long-term effects of chemicals.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80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safe concentrations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</p:spPr>
        <p:txBody>
          <a:bodyPr/>
          <a:lstStyle/>
          <a:p>
            <a:r>
              <a:rPr lang="en-US" sz="2400" dirty="0" smtClean="0"/>
              <a:t>For most animals, a safe concentration is obtained by taking the LD50 and dividing it by 10.</a:t>
            </a:r>
          </a:p>
          <a:p>
            <a:r>
              <a:rPr lang="en-US" sz="2400" dirty="0" smtClean="0"/>
              <a:t>For humans, the agencies are more conservative.  The LD50 values are divided by 10 to determine safe concentrations for mice/rats.  That value is again divided by 10 to reflect that mice/rats may be less sensitive to something than humans.  It is then divided by 10 again to ensure extra level of caution.  Overall, LD50 is divided by 1000 for humans.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290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Retrospective vs. Prospective Studies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305800" cy="3725680"/>
          </a:xfrm>
        </p:spPr>
        <p:txBody>
          <a:bodyPr/>
          <a:lstStyle/>
          <a:p>
            <a:r>
              <a:rPr lang="en-US" sz="2400" dirty="0" smtClean="0"/>
              <a:t>Epidemiology- Field of science that strives to understand the causes of illness and disease in human and wildlife populations</a:t>
            </a:r>
          </a:p>
          <a:p>
            <a:r>
              <a:rPr lang="en-US" sz="2400" dirty="0" smtClean="0"/>
              <a:t>Retrospective Study- monitors people that have been exposed to a chemical at some time in the past.</a:t>
            </a:r>
          </a:p>
          <a:p>
            <a:r>
              <a:rPr lang="en-US" sz="2400" dirty="0" smtClean="0"/>
              <a:t>Prospective Study- Monitors people that might be exposed to harmful chemicals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80952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Synergy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64705"/>
              <a:buFont typeface="Arial"/>
              <a:buNone/>
            </a:pPr>
            <a:r>
              <a:rPr lang="en" sz="1700">
                <a:solidFill>
                  <a:srgbClr val="94C600"/>
                </a:solidFill>
              </a:rPr>
              <a:t></a:t>
            </a:r>
            <a:r>
              <a:rPr lang="en" sz="2200">
                <a:solidFill>
                  <a:srgbClr val="3E3D2D"/>
                </a:solidFill>
              </a:rPr>
              <a:t>Synergistic interactions- when two risks come together and cause more harm that one would.  For example, the health impact of a carcinogen such as asbestos can be much higher if an individual also smokes tobacco.</a:t>
            </a:r>
          </a:p>
          <a:p>
            <a:endParaRPr lang="en" sz="2200">
              <a:solidFill>
                <a:srgbClr val="3E3D2D"/>
              </a:solidFill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52" name="Shape 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307625" y="1434525"/>
            <a:ext cx="2381250" cy="19240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325</Words>
  <Application>Microsoft Office PowerPoint</Application>
  <PresentationFormat>On-screen Show (16:9)</PresentationFormat>
  <Paragraphs>30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simple-light</vt:lpstr>
      <vt:lpstr>Toxins</vt:lpstr>
      <vt:lpstr>Dirty Dozen</vt:lpstr>
      <vt:lpstr>Chemical Risks</vt:lpstr>
      <vt:lpstr>PowerPoint Presentation</vt:lpstr>
      <vt:lpstr>Dose Response Studies</vt:lpstr>
      <vt:lpstr>Dose-Response Studies</vt:lpstr>
      <vt:lpstr>Determining safe concentrations</vt:lpstr>
      <vt:lpstr>Retrospective vs. Prospective Studies</vt:lpstr>
      <vt:lpstr>Synergy</vt:lpstr>
      <vt:lpstr>Persistence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Toxins</dc:title>
  <dc:creator>David Auston</dc:creator>
  <cp:lastModifiedBy>David Auston</cp:lastModifiedBy>
  <cp:revision>5</cp:revision>
  <dcterms:modified xsi:type="dcterms:W3CDTF">2016-03-09T14:31:18Z</dcterms:modified>
</cp:coreProperties>
</file>